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handoutMasterIdLst>
    <p:handoutMasterId r:id="rId30"/>
  </p:handoutMasterIdLst>
  <p:sldIdLst>
    <p:sldId id="256" r:id="rId2"/>
    <p:sldId id="287" r:id="rId3"/>
    <p:sldId id="288" r:id="rId4"/>
    <p:sldId id="289" r:id="rId5"/>
    <p:sldId id="269" r:id="rId6"/>
    <p:sldId id="271" r:id="rId7"/>
    <p:sldId id="272" r:id="rId8"/>
    <p:sldId id="273" r:id="rId9"/>
    <p:sldId id="290" r:id="rId10"/>
    <p:sldId id="276" r:id="rId11"/>
    <p:sldId id="277" r:id="rId12"/>
    <p:sldId id="278" r:id="rId13"/>
    <p:sldId id="279" r:id="rId14"/>
    <p:sldId id="291" r:id="rId15"/>
    <p:sldId id="280" r:id="rId16"/>
    <p:sldId id="292" r:id="rId17"/>
    <p:sldId id="281" r:id="rId18"/>
    <p:sldId id="282" r:id="rId19"/>
    <p:sldId id="283" r:id="rId20"/>
    <p:sldId id="284" r:id="rId21"/>
    <p:sldId id="293" r:id="rId22"/>
    <p:sldId id="285" r:id="rId23"/>
    <p:sldId id="294" r:id="rId24"/>
    <p:sldId id="295" r:id="rId25"/>
    <p:sldId id="296" r:id="rId26"/>
    <p:sldId id="297"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614"/>
    <a:srgbClr val="C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2" autoAdjust="0"/>
    <p:restoredTop sz="86352" autoAdjust="0"/>
  </p:normalViewPr>
  <p:slideViewPr>
    <p:cSldViewPr snapToGrid="0" snapToObjects="1">
      <p:cViewPr varScale="1">
        <p:scale>
          <a:sx n="112" d="100"/>
          <a:sy n="112" d="100"/>
        </p:scale>
        <p:origin x="432" y="192"/>
      </p:cViewPr>
      <p:guideLst>
        <p:guide orient="horz" pos="2160"/>
        <p:guide pos="2880"/>
      </p:guideLst>
    </p:cSldViewPr>
  </p:slideViewPr>
  <p:outlineViewPr>
    <p:cViewPr>
      <p:scale>
        <a:sx n="33" d="100"/>
        <a:sy n="33" d="100"/>
      </p:scale>
      <p:origin x="0" y="-26920"/>
    </p:cViewPr>
  </p:outlineViewPr>
  <p:notesTextViewPr>
    <p:cViewPr>
      <p:scale>
        <a:sx n="100" d="100"/>
        <a:sy n="100" d="100"/>
      </p:scale>
      <p:origin x="0" y="0"/>
    </p:cViewPr>
  </p:notesTextViewPr>
  <p:sorterViewPr>
    <p:cViewPr>
      <p:scale>
        <a:sx n="150" d="100"/>
        <a:sy n="150" d="100"/>
      </p:scale>
      <p:origin x="0" y="8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1CD000-1DE7-1042-8B66-8A987C6708D3}" type="datetimeFigureOut">
              <a:rPr lang="it-IT" smtClean="0"/>
              <a:t>23/09/20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69CEA6-DE25-D647-B8E6-F2689E3430D4}" type="slidenum">
              <a:rPr lang="it-IT" smtClean="0"/>
              <a:t>‹N›</a:t>
            </a:fld>
            <a:endParaRPr lang="it-IT"/>
          </a:p>
        </p:txBody>
      </p:sp>
    </p:spTree>
    <p:extLst>
      <p:ext uri="{BB962C8B-B14F-4D97-AF65-F5344CB8AC3E}">
        <p14:creationId xmlns:p14="http://schemas.microsoft.com/office/powerpoint/2010/main" val="27223219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BB839-A58E-A444-B089-BDBE964A2FB4}" type="datetimeFigureOut">
              <a:rPr lang="it-IT" smtClean="0"/>
              <a:t>23/09/20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651E8-450F-3040-B17E-7EA6D9E8FA97}" type="slidenum">
              <a:rPr lang="it-IT" smtClean="0"/>
              <a:t>‹N›</a:t>
            </a:fld>
            <a:endParaRPr lang="it-IT"/>
          </a:p>
        </p:txBody>
      </p:sp>
    </p:spTree>
    <p:extLst>
      <p:ext uri="{BB962C8B-B14F-4D97-AF65-F5344CB8AC3E}">
        <p14:creationId xmlns:p14="http://schemas.microsoft.com/office/powerpoint/2010/main" val="2878487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stile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42B69D4-2431-E242-9FE5-2C7CE67E7E8A}" type="datetime2">
              <a:rPr lang="it-IT" smtClean="0"/>
              <a:t>mercoledì 23 settembre 2020</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9FF3130-619B-A34C-A048-F5E140189F43}" type="datetime2">
              <a:rPr lang="it-IT" smtClean="0"/>
              <a:t>mercoledì 23 settembre 2020</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stile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CEF2F80-66C3-9E42-9CA7-A7D0EFE51565}" type="datetime2">
              <a:rPr lang="it-IT" smtClean="0"/>
              <a:t>mercoledì 23 settembre 2020</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02329D2-EB4F-F54D-BF4E-E9CB6BDDF296}" type="datetime2">
              <a:rPr lang="it-IT" smtClean="0"/>
              <a:t>mercoledì 23 settembre 2020</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a:t>Fare clic per modificare stile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7E63F0C-671D-3D45-84CF-5CB13AD16613}" type="datetime2">
              <a:rPr lang="it-IT" smtClean="0"/>
              <a:t>mercoledì 23 settembre 2020</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1821B1C-AFAF-5049-A114-B5D92406B157}" type="datetime2">
              <a:rPr lang="it-IT" smtClean="0"/>
              <a:t>mercoledì 23 settembre 2020</a:t>
            </a:fld>
            <a:endParaRPr lang="en-US"/>
          </a:p>
        </p:txBody>
      </p:sp>
      <p:sp>
        <p:nvSpPr>
          <p:cNvPr id="6" name="Footer Placeholder 5"/>
          <p:cNvSpPr>
            <a:spLocks noGrp="1"/>
          </p:cNvSpPr>
          <p:nvPr>
            <p:ph type="ftr" sz="quarter" idx="11"/>
          </p:nvPr>
        </p:nvSpPr>
        <p:spPr/>
        <p:txBody>
          <a:bodyPr/>
          <a:lstStyle/>
          <a:p>
            <a:pPr algn="r"/>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344FBB3-5987-F740-B8AB-EFEA401172E2}" type="datetime2">
              <a:rPr lang="it-IT" smtClean="0"/>
              <a:t>mercoledì 23 settembre 2020</a:t>
            </a:fld>
            <a:endParaRPr lang="en-US"/>
          </a:p>
        </p:txBody>
      </p:sp>
      <p:sp>
        <p:nvSpPr>
          <p:cNvPr id="8" name="Footer Placeholder 7"/>
          <p:cNvSpPr>
            <a:spLocks noGrp="1"/>
          </p:cNvSpPr>
          <p:nvPr>
            <p:ph type="ftr" sz="quarter" idx="11"/>
          </p:nvPr>
        </p:nvSpPr>
        <p:spPr/>
        <p:txBody>
          <a:bodyPr/>
          <a:lstStyle/>
          <a:p>
            <a:pPr algn="r"/>
            <a:endParaRPr lang="en-US"/>
          </a:p>
        </p:txBody>
      </p:sp>
      <p:sp>
        <p:nvSpPr>
          <p:cNvPr id="9" name="Slide Number Placeholder 8"/>
          <p:cNvSpPr>
            <a:spLocks noGrp="1"/>
          </p:cNvSpPr>
          <p:nvPr>
            <p:ph type="sldNum" sz="quarter" idx="12"/>
          </p:nvPr>
        </p:nvSpPr>
        <p:spPr/>
        <p:txBody>
          <a:bodyPr/>
          <a:lstStyle/>
          <a:p>
            <a:fld id="{0CFEC368-1D7A-4F81-ABF6-AE0E36BAF64C}" type="slidenum">
              <a:rPr lang="en-US" smtClean="0"/>
              <a:pPr/>
              <a:t>‹N›</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DEBDD83E-5896-EC45-89E7-52D4CF294BE2}" type="datetime2">
              <a:rPr lang="it-IT" smtClean="0"/>
              <a:t>mercoledì 23 settembre 2020</a:t>
            </a:fld>
            <a:endParaRPr lang="en-US"/>
          </a:p>
        </p:txBody>
      </p:sp>
      <p:sp>
        <p:nvSpPr>
          <p:cNvPr id="4" name="Footer Placeholder 3"/>
          <p:cNvSpPr>
            <a:spLocks noGrp="1"/>
          </p:cNvSpPr>
          <p:nvPr>
            <p:ph type="ftr" sz="quarter" idx="11"/>
          </p:nvPr>
        </p:nvSpPr>
        <p:spPr/>
        <p:txBody>
          <a:bodyPr/>
          <a:lstStyle/>
          <a:p>
            <a:pPr algn="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BB058-BB62-9641-B180-2734367B084C}" type="datetime2">
              <a:rPr lang="it-IT" smtClean="0"/>
              <a:t>mercoledì 23 settembre 2020</a:t>
            </a:fld>
            <a:endParaRPr lang="en-US"/>
          </a:p>
        </p:txBody>
      </p:sp>
      <p:sp>
        <p:nvSpPr>
          <p:cNvPr id="3" name="Footer Placeholder 2"/>
          <p:cNvSpPr>
            <a:spLocks noGrp="1"/>
          </p:cNvSpPr>
          <p:nvPr>
            <p:ph type="ftr" sz="quarter" idx="11"/>
          </p:nvPr>
        </p:nvSpPr>
        <p:spPr/>
        <p:txBody>
          <a:bodyPr/>
          <a:lstStyle/>
          <a:p>
            <a:pPr algn="r"/>
            <a:endParaRPr lang="en-US"/>
          </a:p>
        </p:txBody>
      </p:sp>
      <p:sp>
        <p:nvSpPr>
          <p:cNvPr id="4" name="Slide Number Placeholder 3"/>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stile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70963A9-336F-D846-A0CF-11E9EA63D124}" type="datetime2">
              <a:rPr lang="it-IT" smtClean="0"/>
              <a:t>mercoledì 23 settembre 2020</a:t>
            </a:fld>
            <a:endParaRPr lang="en-US"/>
          </a:p>
        </p:txBody>
      </p:sp>
      <p:sp>
        <p:nvSpPr>
          <p:cNvPr id="6" name="Footer Placeholder 5"/>
          <p:cNvSpPr>
            <a:spLocks noGrp="1"/>
          </p:cNvSpPr>
          <p:nvPr>
            <p:ph type="ftr" sz="quarter" idx="11"/>
          </p:nvPr>
        </p:nvSpPr>
        <p:spPr/>
        <p:txBody>
          <a:bodyPr/>
          <a:lstStyle/>
          <a:p>
            <a:pPr algn="r"/>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a:t>Fare clic per modificare stile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4E2DBD0-EF66-7B4E-AE01-49C353E11C0D}" type="datetime2">
              <a:rPr lang="it-IT" smtClean="0"/>
              <a:t>mercoledì 23 settembre 2020</a:t>
            </a:fld>
            <a:endParaRPr lang="en-US"/>
          </a:p>
        </p:txBody>
      </p:sp>
      <p:sp>
        <p:nvSpPr>
          <p:cNvPr id="6" name="Footer Placeholder 5"/>
          <p:cNvSpPr>
            <a:spLocks noGrp="1"/>
          </p:cNvSpPr>
          <p:nvPr>
            <p:ph type="ftr" sz="quarter" idx="11"/>
          </p:nvPr>
        </p:nvSpPr>
        <p:spPr/>
        <p:txBody>
          <a:bodyPr/>
          <a:lstStyle/>
          <a:p>
            <a:pPr algn="r"/>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DEF9B73-551C-0444-B730-5FF76E104FFD}" type="datetime2">
              <a:rPr lang="it-IT" smtClean="0"/>
              <a:t>mercoledì 23 settembre 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4181" y="727362"/>
            <a:ext cx="7850909" cy="2190792"/>
          </a:xfrm>
        </p:spPr>
        <p:txBody>
          <a:bodyPr/>
          <a:lstStyle/>
          <a:p>
            <a:pPr algn="ctr"/>
            <a:br>
              <a:rPr lang="en-GB" sz="1800" dirty="0">
                <a:solidFill>
                  <a:srgbClr val="292934"/>
                </a:solidFill>
              </a:rPr>
            </a:br>
            <a:endParaRPr lang="it-IT" sz="1800" dirty="0"/>
          </a:p>
        </p:txBody>
      </p:sp>
      <p:sp>
        <p:nvSpPr>
          <p:cNvPr id="3" name="Sottotitolo 2"/>
          <p:cNvSpPr>
            <a:spLocks noGrp="1"/>
          </p:cNvSpPr>
          <p:nvPr>
            <p:ph type="subTitle" idx="1"/>
          </p:nvPr>
        </p:nvSpPr>
        <p:spPr>
          <a:xfrm>
            <a:off x="685799" y="3452091"/>
            <a:ext cx="7719291" cy="3278909"/>
          </a:xfrm>
        </p:spPr>
        <p:txBody>
          <a:bodyPr>
            <a:normAutofit/>
          </a:bodyPr>
          <a:lstStyle/>
          <a:p>
            <a:pPr algn="ctr"/>
            <a:r>
              <a:rPr lang="en-GB" sz="2000" dirty="0">
                <a:solidFill>
                  <a:srgbClr val="292934"/>
                </a:solidFill>
              </a:rPr>
              <a:t>Maria Cristina Marcuzzo</a:t>
            </a:r>
            <a:br>
              <a:rPr lang="it-IT" sz="2000" dirty="0">
                <a:solidFill>
                  <a:srgbClr val="292934"/>
                </a:solidFill>
              </a:rPr>
            </a:br>
            <a:r>
              <a:rPr lang="en-GB" sz="2000" i="1" dirty="0">
                <a:solidFill>
                  <a:schemeClr val="tx1">
                    <a:lumMod val="90000"/>
                    <a:lumOff val="10000"/>
                  </a:schemeClr>
                </a:solidFill>
              </a:rPr>
              <a:t>Sapienza, Università di Roma</a:t>
            </a:r>
          </a:p>
          <a:p>
            <a:pPr algn="ctr"/>
            <a:endParaRPr lang="it-IT" sz="2000" i="1" dirty="0">
              <a:solidFill>
                <a:schemeClr val="tx1">
                  <a:lumMod val="90000"/>
                  <a:lumOff val="10000"/>
                </a:schemeClr>
              </a:solidFill>
            </a:endParaRPr>
          </a:p>
          <a:p>
            <a:pPr algn="ctr"/>
            <a:r>
              <a:rPr lang="it-IT" b="1" dirty="0" err="1">
                <a:solidFill>
                  <a:srgbClr val="FF0000"/>
                </a:solidFill>
              </a:rPr>
              <a:t>Kalecki</a:t>
            </a:r>
            <a:r>
              <a:rPr lang="it-IT" b="1" dirty="0">
                <a:solidFill>
                  <a:srgbClr val="FF0000"/>
                </a:solidFill>
              </a:rPr>
              <a:t> and Cambridge</a:t>
            </a:r>
          </a:p>
          <a:p>
            <a:pPr algn="ctr"/>
            <a:endParaRPr lang="it-IT" b="1" dirty="0">
              <a:solidFill>
                <a:srgbClr val="FF0000"/>
              </a:solidFill>
            </a:endParaRPr>
          </a:p>
          <a:p>
            <a:pPr algn="ctr"/>
            <a:r>
              <a:rPr lang="it-IT" sz="1800" i="1" dirty="0" err="1">
                <a:solidFill>
                  <a:schemeClr val="tx1"/>
                </a:solidFill>
              </a:rPr>
              <a:t>Poznań</a:t>
            </a:r>
            <a:r>
              <a:rPr lang="it-IT" sz="1800" i="1" dirty="0">
                <a:solidFill>
                  <a:schemeClr val="tx1"/>
                </a:solidFill>
              </a:rPr>
              <a:t> (Virtual) Conference on </a:t>
            </a:r>
            <a:r>
              <a:rPr lang="it-IT" sz="1800" i="1" dirty="0" err="1">
                <a:solidFill>
                  <a:schemeClr val="tx1"/>
                </a:solidFill>
              </a:rPr>
              <a:t>Kalecki</a:t>
            </a:r>
            <a:r>
              <a:rPr lang="it-IT" sz="1800" i="1" dirty="0">
                <a:solidFill>
                  <a:schemeClr val="tx1"/>
                </a:solidFill>
              </a:rPr>
              <a:t> and </a:t>
            </a:r>
            <a:r>
              <a:rPr lang="it-IT" sz="1800" i="1" dirty="0" err="1">
                <a:solidFill>
                  <a:schemeClr val="tx1"/>
                </a:solidFill>
              </a:rPr>
              <a:t>Kaleckian</a:t>
            </a:r>
            <a:r>
              <a:rPr lang="it-IT" sz="1800" i="1" dirty="0">
                <a:solidFill>
                  <a:schemeClr val="tx1"/>
                </a:solidFill>
              </a:rPr>
              <a:t> </a:t>
            </a:r>
            <a:r>
              <a:rPr lang="it-IT" sz="1800" i="1" dirty="0" err="1">
                <a:solidFill>
                  <a:schemeClr val="tx1"/>
                </a:solidFill>
              </a:rPr>
              <a:t>economics</a:t>
            </a:r>
            <a:endParaRPr lang="it-IT" sz="1800" i="1" dirty="0">
              <a:solidFill>
                <a:schemeClr val="tx1"/>
              </a:solidFill>
            </a:endParaRPr>
          </a:p>
          <a:p>
            <a:pPr algn="ctr"/>
            <a:r>
              <a:rPr lang="it-IT" sz="1800" i="1" dirty="0">
                <a:solidFill>
                  <a:schemeClr val="tx1"/>
                </a:solidFill>
              </a:rPr>
              <a:t>24-26 </a:t>
            </a:r>
            <a:r>
              <a:rPr lang="it-IT" sz="1800" i="1" dirty="0" err="1">
                <a:solidFill>
                  <a:schemeClr val="tx1"/>
                </a:solidFill>
              </a:rPr>
              <a:t>September</a:t>
            </a:r>
            <a:r>
              <a:rPr lang="it-IT" sz="1800" i="1" dirty="0">
                <a:solidFill>
                  <a:schemeClr val="tx1"/>
                </a:solidFill>
              </a:rPr>
              <a:t> 2020</a:t>
            </a:r>
          </a:p>
          <a:p>
            <a:pPr algn="ctr"/>
            <a:endParaRPr lang="it-IT" sz="2000" dirty="0">
              <a:solidFill>
                <a:schemeClr val="tx1"/>
              </a:solidFill>
            </a:endParaRPr>
          </a:p>
        </p:txBody>
      </p:sp>
      <p:pic>
        <p:nvPicPr>
          <p:cNvPr id="9" name="Immagine 8">
            <a:extLst>
              <a:ext uri="{FF2B5EF4-FFF2-40B4-BE49-F238E27FC236}">
                <a16:creationId xmlns:a16="http://schemas.microsoft.com/office/drawing/2014/main" id="{5FA5E646-5711-3F48-9183-925450728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130" y="502919"/>
            <a:ext cx="4663440" cy="2902989"/>
          </a:xfrm>
          <a:prstGeom prst="rect">
            <a:avLst/>
          </a:prstGeom>
        </p:spPr>
      </p:pic>
      <p:sp>
        <p:nvSpPr>
          <p:cNvPr id="5" name="Segnaposto numero diapositiva 4">
            <a:extLst>
              <a:ext uri="{FF2B5EF4-FFF2-40B4-BE49-F238E27FC236}">
                <a16:creationId xmlns:a16="http://schemas.microsoft.com/office/drawing/2014/main" id="{8FB257C5-5A28-8144-8854-63FF2C3F343C}"/>
              </a:ext>
            </a:extLst>
          </p:cNvPr>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118535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D4C83-EBB5-3B43-B0D2-B725B2CDEC98}"/>
              </a:ext>
            </a:extLst>
          </p:cNvPr>
          <p:cNvSpPr>
            <a:spLocks noGrp="1"/>
          </p:cNvSpPr>
          <p:nvPr>
            <p:ph type="title"/>
          </p:nvPr>
        </p:nvSpPr>
        <p:spPr>
          <a:xfrm>
            <a:off x="457200" y="468630"/>
            <a:ext cx="8229600" cy="617220"/>
          </a:xfrm>
        </p:spPr>
        <p:txBody>
          <a:bodyPr>
            <a:noAutofit/>
          </a:bodyPr>
          <a:lstStyle/>
          <a:p>
            <a:r>
              <a:rPr lang="en-GB" sz="3200" dirty="0"/>
              <a:t>Criticisms of </a:t>
            </a:r>
            <a:r>
              <a:rPr lang="en-GB" sz="3200" dirty="0" err="1"/>
              <a:t>Kalecki’s</a:t>
            </a:r>
            <a:r>
              <a:rPr lang="en-GB" sz="3200" dirty="0"/>
              <a:t> approach: Keynes</a:t>
            </a:r>
          </a:p>
        </p:txBody>
      </p:sp>
      <p:sp>
        <p:nvSpPr>
          <p:cNvPr id="3" name="Segnaposto contenuto 2">
            <a:extLst>
              <a:ext uri="{FF2B5EF4-FFF2-40B4-BE49-F238E27FC236}">
                <a16:creationId xmlns:a16="http://schemas.microsoft.com/office/drawing/2014/main" id="{A74C808A-6E43-9F48-946E-2A54F55A0A14}"/>
              </a:ext>
            </a:extLst>
          </p:cNvPr>
          <p:cNvSpPr>
            <a:spLocks noGrp="1"/>
          </p:cNvSpPr>
          <p:nvPr>
            <p:ph idx="1"/>
          </p:nvPr>
        </p:nvSpPr>
        <p:spPr>
          <a:xfrm>
            <a:off x="320040" y="1211580"/>
            <a:ext cx="8629650" cy="5474970"/>
          </a:xfrm>
        </p:spPr>
        <p:txBody>
          <a:bodyPr>
            <a:normAutofit fontScale="85000" lnSpcReduction="10000"/>
          </a:bodyPr>
          <a:lstStyle/>
          <a:p>
            <a:pPr algn="just"/>
            <a:r>
              <a:rPr lang="en-GB" dirty="0"/>
              <a:t>The relationship between Keynes and </a:t>
            </a:r>
            <a:r>
              <a:rPr lang="en-GB" dirty="0" err="1"/>
              <a:t>Kalecki</a:t>
            </a:r>
            <a:r>
              <a:rPr lang="en-GB" dirty="0"/>
              <a:t> has understandably attracted the most of the attention in the literature. I will concentrate here on one aspect only, namely </a:t>
            </a:r>
            <a:r>
              <a:rPr lang="en-GB" dirty="0" err="1"/>
              <a:t>Kalecki’s</a:t>
            </a:r>
            <a:r>
              <a:rPr lang="en-GB" dirty="0"/>
              <a:t> approach to price theory and the doubts he was met with regarding the soundness of his assumptions.</a:t>
            </a:r>
          </a:p>
          <a:p>
            <a:pPr algn="just"/>
            <a:r>
              <a:rPr lang="en-GB" dirty="0"/>
              <a:t>Already when </a:t>
            </a:r>
            <a:r>
              <a:rPr lang="en-GB" dirty="0" err="1"/>
              <a:t>Kalecki</a:t>
            </a:r>
            <a:r>
              <a:rPr lang="en-GB" dirty="0"/>
              <a:t> came up with the explanation of the constancy of wage rate in the cycle- which had puzzled Keynes who had written to Sraffa to ask his Research students to “rack their brains” to find an explanation- he did entirely convince neither Kahn nor Keynes. </a:t>
            </a:r>
          </a:p>
          <a:p>
            <a:pPr algn="just"/>
            <a:r>
              <a:rPr lang="en-GB" dirty="0"/>
              <a:t>In an article of mine in ROPE (</a:t>
            </a:r>
            <a:r>
              <a:rPr lang="en-GB" dirty="0" err="1"/>
              <a:t>Marcuzzo</a:t>
            </a:r>
            <a:r>
              <a:rPr lang="en-GB" dirty="0"/>
              <a:t> 1996) I have already discussed this issue at length. suffice it here to summarize here the main points.</a:t>
            </a:r>
          </a:p>
          <a:p>
            <a:pPr algn="just"/>
            <a:r>
              <a:rPr lang="en-GB" dirty="0" err="1"/>
              <a:t>Kalecki</a:t>
            </a:r>
            <a:r>
              <a:rPr lang="en-GB" dirty="0"/>
              <a:t> classified firms according to the shape of their average cost curves (increasing, constant and decreasing) and showed that the stability of the wage share in national income can be accounted for by the offsetting effects of the behaviour of the degree of monopoly (the ratio of the difference between price and marginal cost to price) and of the ratio of turnover to income (salaries, wages, profits and depreciation) and of the ratio of turnover to income (salaries, wages, profits and depreciation) (</a:t>
            </a:r>
            <a:r>
              <a:rPr lang="en-GB" dirty="0" err="1"/>
              <a:t>Kalecki</a:t>
            </a:r>
            <a:r>
              <a:rPr lang="en-GB" dirty="0"/>
              <a:t> 1938).</a:t>
            </a:r>
          </a:p>
          <a:p>
            <a:pPr algn="just"/>
            <a:endParaRPr lang="it-IT" dirty="0"/>
          </a:p>
          <a:p>
            <a:endParaRPr lang="it-IT" dirty="0"/>
          </a:p>
          <a:p>
            <a:endParaRPr lang="it-IT" dirty="0"/>
          </a:p>
          <a:p>
            <a:endParaRPr lang="en-GB" dirty="0"/>
          </a:p>
        </p:txBody>
      </p:sp>
      <p:sp>
        <p:nvSpPr>
          <p:cNvPr id="5" name="Segnaposto numero diapositiva 4">
            <a:extLst>
              <a:ext uri="{FF2B5EF4-FFF2-40B4-BE49-F238E27FC236}">
                <a16:creationId xmlns:a16="http://schemas.microsoft.com/office/drawing/2014/main" id="{A9600B38-13B4-3C47-A278-8E909A5FA87A}"/>
              </a:ext>
            </a:extLst>
          </p:cNvPr>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18769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A9BFD-3F27-4348-84F0-105A9FFEA036}"/>
              </a:ext>
            </a:extLst>
          </p:cNvPr>
          <p:cNvSpPr>
            <a:spLocks noGrp="1"/>
          </p:cNvSpPr>
          <p:nvPr>
            <p:ph type="title"/>
          </p:nvPr>
        </p:nvSpPr>
        <p:spPr/>
        <p:txBody>
          <a:bodyPr>
            <a:noAutofit/>
          </a:bodyPr>
          <a:lstStyle/>
          <a:p>
            <a:r>
              <a:rPr lang="en-GB" sz="3200" dirty="0"/>
              <a:t>Criticisms of </a:t>
            </a:r>
            <a:r>
              <a:rPr lang="en-GB" sz="3200" dirty="0" err="1"/>
              <a:t>Kalecki’s</a:t>
            </a:r>
            <a:r>
              <a:rPr lang="en-GB" sz="3200" dirty="0"/>
              <a:t> approach: Keynes</a:t>
            </a:r>
          </a:p>
        </p:txBody>
      </p:sp>
      <p:sp>
        <p:nvSpPr>
          <p:cNvPr id="3" name="Segnaposto contenuto 2">
            <a:extLst>
              <a:ext uri="{FF2B5EF4-FFF2-40B4-BE49-F238E27FC236}">
                <a16:creationId xmlns:a16="http://schemas.microsoft.com/office/drawing/2014/main" id="{3B69CF4F-A761-3840-B422-6D7BCE491236}"/>
              </a:ext>
            </a:extLst>
          </p:cNvPr>
          <p:cNvSpPr>
            <a:spLocks noGrp="1"/>
          </p:cNvSpPr>
          <p:nvPr>
            <p:ph idx="1"/>
          </p:nvPr>
        </p:nvSpPr>
        <p:spPr>
          <a:xfrm>
            <a:off x="457200" y="1524000"/>
            <a:ext cx="8229600" cy="4953000"/>
          </a:xfrm>
        </p:spPr>
        <p:txBody>
          <a:bodyPr>
            <a:normAutofit fontScale="92500"/>
          </a:bodyPr>
          <a:lstStyle/>
          <a:p>
            <a:pPr algn="just"/>
            <a:r>
              <a:rPr lang="en-GB" dirty="0" err="1"/>
              <a:t>Kalecki</a:t>
            </a:r>
            <a:r>
              <a:rPr lang="en-GB" dirty="0"/>
              <a:t>’ s results found support in the empirical work carried out by two Cambridge Research Students-John Dunlop and Lawrence Tarshis-who analysed the behaviour of real wages in Great Britain and in the United States with a view to testing the proposition- set out by Keynes in the </a:t>
            </a:r>
            <a:r>
              <a:rPr lang="en-GB" i="1" dirty="0"/>
              <a:t>General Theory</a:t>
            </a:r>
            <a:r>
              <a:rPr lang="en-GB" dirty="0"/>
              <a:t>, According to Keynes real wages were expected to vary in the opposite direction to money wages, but they showed that real and money wages vary in the same direction. </a:t>
            </a:r>
          </a:p>
          <a:p>
            <a:pPr algn="just"/>
            <a:r>
              <a:rPr lang="en-GB" dirty="0"/>
              <a:t>These findings led Keynes to admit the possibility that constant marginal costs may be an important factor in accounting for the positive correlation between real and money wages.</a:t>
            </a:r>
          </a:p>
          <a:p>
            <a:pPr algn="just"/>
            <a:r>
              <a:rPr lang="en-GB" dirty="0"/>
              <a:t>Nevertheless, he remained throughout sceptical of the procedure </a:t>
            </a:r>
            <a:r>
              <a:rPr lang="en-GB" dirty="0" err="1"/>
              <a:t>Kalecki</a:t>
            </a:r>
            <a:r>
              <a:rPr lang="en-GB" dirty="0"/>
              <a:t> </a:t>
            </a:r>
            <a:r>
              <a:rPr lang="en-GB" dirty="0" err="1"/>
              <a:t>adopeted</a:t>
            </a:r>
            <a:r>
              <a:rPr lang="en-GB" dirty="0"/>
              <a:t> to explain the constancy of the wage share.</a:t>
            </a:r>
          </a:p>
        </p:txBody>
      </p:sp>
      <p:sp>
        <p:nvSpPr>
          <p:cNvPr id="5" name="Segnaposto numero diapositiva 4">
            <a:extLst>
              <a:ext uri="{FF2B5EF4-FFF2-40B4-BE49-F238E27FC236}">
                <a16:creationId xmlns:a16="http://schemas.microsoft.com/office/drawing/2014/main" id="{24A338DF-57E3-CE4C-8DFB-B9856E125665}"/>
              </a:ext>
            </a:extLst>
          </p:cNvPr>
          <p:cNvSpPr>
            <a:spLocks noGrp="1"/>
          </p:cNvSpPr>
          <p:nvPr>
            <p:ph type="sldNum" sz="quarter" idx="12"/>
          </p:nvPr>
        </p:nvSpPr>
        <p:spPr/>
        <p:txBody>
          <a:bodyPr/>
          <a:lstStyle/>
          <a:p>
            <a:fld id="{0CFEC368-1D7A-4F81-ABF6-AE0E36BAF64C}" type="slidenum">
              <a:rPr lang="en-US" smtClean="0"/>
              <a:pPr/>
              <a:t>11</a:t>
            </a:fld>
            <a:endParaRPr lang="en-US"/>
          </a:p>
        </p:txBody>
      </p:sp>
    </p:spTree>
    <p:extLst>
      <p:ext uri="{BB962C8B-B14F-4D97-AF65-F5344CB8AC3E}">
        <p14:creationId xmlns:p14="http://schemas.microsoft.com/office/powerpoint/2010/main" val="17876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9B95A0-AD06-A048-BFCF-4438556DF082}"/>
              </a:ext>
            </a:extLst>
          </p:cNvPr>
          <p:cNvSpPr>
            <a:spLocks noGrp="1"/>
          </p:cNvSpPr>
          <p:nvPr>
            <p:ph type="title"/>
          </p:nvPr>
        </p:nvSpPr>
        <p:spPr>
          <a:xfrm>
            <a:off x="457200" y="377190"/>
            <a:ext cx="8229600" cy="891540"/>
          </a:xfrm>
        </p:spPr>
        <p:txBody>
          <a:bodyPr>
            <a:noAutofit/>
          </a:bodyPr>
          <a:lstStyle/>
          <a:p>
            <a:r>
              <a:rPr lang="en-GB" sz="3200" dirty="0"/>
              <a:t>Criticisms of </a:t>
            </a:r>
            <a:r>
              <a:rPr lang="en-GB" sz="3200" dirty="0" err="1"/>
              <a:t>Kalecki’s</a:t>
            </a:r>
            <a:r>
              <a:rPr lang="en-GB" sz="3200" dirty="0"/>
              <a:t> approach: Kahn and Robinson</a:t>
            </a:r>
          </a:p>
        </p:txBody>
      </p:sp>
      <p:sp>
        <p:nvSpPr>
          <p:cNvPr id="3" name="Segnaposto contenuto 2">
            <a:extLst>
              <a:ext uri="{FF2B5EF4-FFF2-40B4-BE49-F238E27FC236}">
                <a16:creationId xmlns:a16="http://schemas.microsoft.com/office/drawing/2014/main" id="{56B204FC-71BB-9147-A169-C164DC38745E}"/>
              </a:ext>
            </a:extLst>
          </p:cNvPr>
          <p:cNvSpPr>
            <a:spLocks noGrp="1"/>
          </p:cNvSpPr>
          <p:nvPr>
            <p:ph idx="1"/>
          </p:nvPr>
        </p:nvSpPr>
        <p:spPr>
          <a:xfrm>
            <a:off x="354330" y="1371600"/>
            <a:ext cx="8229600" cy="5360670"/>
          </a:xfrm>
        </p:spPr>
        <p:txBody>
          <a:bodyPr>
            <a:normAutofit fontScale="70000" lnSpcReduction="20000"/>
          </a:bodyPr>
          <a:lstStyle/>
          <a:p>
            <a:pPr algn="just"/>
            <a:r>
              <a:rPr lang="en-GB" sz="2800" dirty="0"/>
              <a:t>Nor was Kahn persuaded. Many years later in an interview with me he said:</a:t>
            </a:r>
          </a:p>
          <a:p>
            <a:pPr algn="just"/>
            <a:r>
              <a:rPr lang="en-GB" sz="2800" dirty="0"/>
              <a:t>“If </a:t>
            </a:r>
            <a:r>
              <a:rPr lang="en-GB" sz="2800" dirty="0" err="1"/>
              <a:t>Kalecki’s</a:t>
            </a:r>
            <a:r>
              <a:rPr lang="en-GB" sz="2800" dirty="0"/>
              <a:t> conclusion [real wages were not lower at the height of the boom than in a slump] was valid Keynes attributed this validity to a curious coincidence: that (for some reason not clearly explained by </a:t>
            </a:r>
            <a:r>
              <a:rPr lang="en-GB" sz="2800" dirty="0" err="1"/>
              <a:t>Michał</a:t>
            </a:r>
            <a:r>
              <a:rPr lang="en-GB" sz="2800" dirty="0"/>
              <a:t> </a:t>
            </a:r>
            <a:r>
              <a:rPr lang="en-GB" sz="2800" dirty="0" err="1"/>
              <a:t>Kalecki</a:t>
            </a:r>
            <a:r>
              <a:rPr lang="en-GB" sz="2800" dirty="0"/>
              <a:t>) with a rising level of output the degree of imperfection of competition increases to an extent that offsets the fall of productivity of labour working on the least efficient plants.” Kahn (2020 p. 46).</a:t>
            </a:r>
          </a:p>
          <a:p>
            <a:pPr algn="just"/>
            <a:r>
              <a:rPr lang="en-GB" sz="2800" dirty="0"/>
              <a:t>The main criticism by Keynes, Kahn and Robinson of  </a:t>
            </a:r>
            <a:r>
              <a:rPr lang="en-GB" sz="2800" dirty="0" err="1"/>
              <a:t>Kalecki’s</a:t>
            </a:r>
            <a:r>
              <a:rPr lang="en-GB" sz="2800" dirty="0"/>
              <a:t> results within the Research Scheme  was levelled at the notion of “degree of monopoly”, which was questioned, for instance, as not being a “thing in itself” (RFK/5/1/138) in a three pages comments unsigned, but most certainly written by Joan Robinson. </a:t>
            </a:r>
          </a:p>
          <a:p>
            <a:pPr algn="just"/>
            <a:r>
              <a:rPr lang="en-GB" sz="2800" dirty="0"/>
              <a:t>Since the degree of monopoly depends on several factors  (various kind of market imperfections, wage  changes and the state of demand) “to say that there has been ‘a change in the degree of monopoly’ is never a final account of what has happened, and it is often unreasonable to expect a constant degree of monopoly in face of other changes, e.g. a change in demand”. </a:t>
            </a:r>
          </a:p>
          <a:p>
            <a:endParaRPr lang="en-GB" dirty="0"/>
          </a:p>
        </p:txBody>
      </p:sp>
      <p:sp>
        <p:nvSpPr>
          <p:cNvPr id="5" name="Segnaposto numero diapositiva 4">
            <a:extLst>
              <a:ext uri="{FF2B5EF4-FFF2-40B4-BE49-F238E27FC236}">
                <a16:creationId xmlns:a16="http://schemas.microsoft.com/office/drawing/2014/main" id="{E464E478-44B0-EF44-8B4C-C0A869857BDD}"/>
              </a:ext>
            </a:extLst>
          </p:cNvPr>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40426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C4FE7-C130-0645-AD04-D1B61E82B0F7}"/>
              </a:ext>
            </a:extLst>
          </p:cNvPr>
          <p:cNvSpPr>
            <a:spLocks noGrp="1"/>
          </p:cNvSpPr>
          <p:nvPr>
            <p:ph type="title"/>
          </p:nvPr>
        </p:nvSpPr>
        <p:spPr/>
        <p:txBody>
          <a:bodyPr>
            <a:normAutofit/>
          </a:bodyPr>
          <a:lstStyle/>
          <a:p>
            <a:r>
              <a:rPr lang="en-GB" sz="3200" dirty="0"/>
              <a:t>Kahn’s position</a:t>
            </a:r>
          </a:p>
        </p:txBody>
      </p:sp>
      <p:sp>
        <p:nvSpPr>
          <p:cNvPr id="3" name="Segnaposto contenuto 2">
            <a:extLst>
              <a:ext uri="{FF2B5EF4-FFF2-40B4-BE49-F238E27FC236}">
                <a16:creationId xmlns:a16="http://schemas.microsoft.com/office/drawing/2014/main" id="{050F56CD-F8F2-B748-BA0D-8DCDD870C126}"/>
              </a:ext>
            </a:extLst>
          </p:cNvPr>
          <p:cNvSpPr>
            <a:spLocks noGrp="1"/>
          </p:cNvSpPr>
          <p:nvPr>
            <p:ph idx="1"/>
          </p:nvPr>
        </p:nvSpPr>
        <p:spPr>
          <a:xfrm>
            <a:off x="331470" y="1524000"/>
            <a:ext cx="8355330" cy="4953000"/>
          </a:xfrm>
        </p:spPr>
        <p:txBody>
          <a:bodyPr>
            <a:normAutofit lnSpcReduction="10000"/>
          </a:bodyPr>
          <a:lstStyle/>
          <a:p>
            <a:pPr algn="just"/>
            <a:r>
              <a:rPr lang="en-GB" dirty="0"/>
              <a:t>Kahn was never in favour to abandon the hypothesis of profit maximization albeit interpreted as a ‘trial and error’ method rather than as manifestation of an optimizing rationality, not to speak of resort to marginal calculation on the part of the entrepreneurs. </a:t>
            </a:r>
          </a:p>
          <a:p>
            <a:pPr algn="just"/>
            <a:r>
              <a:rPr lang="en-GB" dirty="0"/>
              <a:t>He never accepted explanations of the price formation mechanism of the descriptive type or based on a hypothesis of non-‘rational’ behaviour. </a:t>
            </a:r>
          </a:p>
          <a:p>
            <a:pPr algn="just"/>
            <a:r>
              <a:rPr lang="en-GB" dirty="0"/>
              <a:t>Kahn’s keenly critical position with regard to the price formation theories based on ‘what the entrepreneurs say they do’, harking back to the 1939 article by Hall and Hitch is matching his rejection of  </a:t>
            </a:r>
            <a:r>
              <a:rPr lang="en-GB" dirty="0" err="1"/>
              <a:t>Kalecki’s</a:t>
            </a:r>
            <a:r>
              <a:rPr lang="en-GB" dirty="0"/>
              <a:t> mark-up pricing formation.</a:t>
            </a:r>
          </a:p>
        </p:txBody>
      </p:sp>
      <p:sp>
        <p:nvSpPr>
          <p:cNvPr id="5" name="Segnaposto numero diapositiva 4">
            <a:extLst>
              <a:ext uri="{FF2B5EF4-FFF2-40B4-BE49-F238E27FC236}">
                <a16:creationId xmlns:a16="http://schemas.microsoft.com/office/drawing/2014/main" id="{570EB2EB-4D92-9743-81C0-076EAC228E35}"/>
              </a:ext>
            </a:extLst>
          </p:cNvPr>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8103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34D856-F504-6241-9D0E-31CD42F57BE5}"/>
              </a:ext>
            </a:extLst>
          </p:cNvPr>
          <p:cNvSpPr>
            <a:spLocks noGrp="1"/>
          </p:cNvSpPr>
          <p:nvPr>
            <p:ph type="title"/>
          </p:nvPr>
        </p:nvSpPr>
        <p:spPr>
          <a:xfrm>
            <a:off x="457200" y="533400"/>
            <a:ext cx="8229600" cy="666750"/>
          </a:xfrm>
        </p:spPr>
        <p:txBody>
          <a:bodyPr>
            <a:normAutofit/>
          </a:bodyPr>
          <a:lstStyle/>
          <a:p>
            <a:r>
              <a:rPr lang="en-GB" sz="3200" dirty="0"/>
              <a:t>Robinson’s position</a:t>
            </a:r>
          </a:p>
        </p:txBody>
      </p:sp>
      <p:sp>
        <p:nvSpPr>
          <p:cNvPr id="3" name="Segnaposto contenuto 2">
            <a:extLst>
              <a:ext uri="{FF2B5EF4-FFF2-40B4-BE49-F238E27FC236}">
                <a16:creationId xmlns:a16="http://schemas.microsoft.com/office/drawing/2014/main" id="{9ECFA467-2A84-B24C-AA19-B1CC46EEF91C}"/>
              </a:ext>
            </a:extLst>
          </p:cNvPr>
          <p:cNvSpPr>
            <a:spLocks noGrp="1"/>
          </p:cNvSpPr>
          <p:nvPr>
            <p:ph idx="1"/>
          </p:nvPr>
        </p:nvSpPr>
        <p:spPr>
          <a:xfrm>
            <a:off x="285750" y="1200150"/>
            <a:ext cx="8401050" cy="5417820"/>
          </a:xfrm>
        </p:spPr>
        <p:txBody>
          <a:bodyPr>
            <a:normAutofit fontScale="92500" lnSpcReduction="10000"/>
          </a:bodyPr>
          <a:lstStyle/>
          <a:p>
            <a:pPr algn="just"/>
            <a:r>
              <a:rPr lang="en-GB" dirty="0"/>
              <a:t>The apparatus Joan Robinson chose to object to </a:t>
            </a:r>
            <a:r>
              <a:rPr lang="en-GB" dirty="0" err="1"/>
              <a:t>Kalecki’s</a:t>
            </a:r>
            <a:r>
              <a:rPr lang="en-GB" dirty="0"/>
              <a:t> methodology in his inquiry into proceeds and costs, came straight from her </a:t>
            </a:r>
            <a:r>
              <a:rPr lang="en-GB" i="1" dirty="0"/>
              <a:t>Economics of Imperfect competition</a:t>
            </a:r>
            <a:r>
              <a:rPr lang="en-GB" dirty="0"/>
              <a:t>, an approach which she abandoned later, possibly under the influence of </a:t>
            </a:r>
            <a:r>
              <a:rPr lang="en-GB" dirty="0" err="1"/>
              <a:t>Kalecki</a:t>
            </a:r>
            <a:r>
              <a:rPr lang="en-GB" dirty="0"/>
              <a:t> himself and certainly of Sraffa. </a:t>
            </a:r>
          </a:p>
          <a:p>
            <a:pPr algn="just"/>
            <a:r>
              <a:rPr lang="en-GB" dirty="0"/>
              <a:t>In the Preface of the second edition of her book, she conceded that “Prices  are formed by setting a gross margin, in terms of a percentage on prime costs, to cover overheads, amortization and net profit (Robinson 1969: vii). However, she still believed that </a:t>
            </a:r>
            <a:r>
              <a:rPr lang="en-GB" dirty="0" err="1"/>
              <a:t>Kalecki’s</a:t>
            </a:r>
            <a:r>
              <a:rPr lang="en-GB" dirty="0"/>
              <a:t> degree of monopoly could not fully suffice to account for price determination, because some long period elements had to be allowed for. </a:t>
            </a:r>
          </a:p>
          <a:p>
            <a:pPr algn="just"/>
            <a:r>
              <a:rPr lang="en-GB" dirty="0"/>
              <a:t>This where Sraffa’s price of production could be made use of:  “The post Keynesians must make use of Sraffa to build up a type of long-period analysis which will prevent neoclassical equilibrium from oozing back into the General Theory”. (Robinson [1978] (1980]: 82).</a:t>
            </a:r>
            <a:endParaRPr lang="it-IT" dirty="0"/>
          </a:p>
          <a:p>
            <a:endParaRPr lang="en-GB" dirty="0"/>
          </a:p>
        </p:txBody>
      </p:sp>
      <p:sp>
        <p:nvSpPr>
          <p:cNvPr id="5" name="Segnaposto numero diapositiva 4">
            <a:extLst>
              <a:ext uri="{FF2B5EF4-FFF2-40B4-BE49-F238E27FC236}">
                <a16:creationId xmlns:a16="http://schemas.microsoft.com/office/drawing/2014/main" id="{EDEF317E-BD91-2441-A7D0-055755F1D1F6}"/>
              </a:ext>
            </a:extLst>
          </p:cNvPr>
          <p:cNvSpPr>
            <a:spLocks noGrp="1"/>
          </p:cNvSpPr>
          <p:nvPr>
            <p:ph type="sldNum" sz="quarter" idx="12"/>
          </p:nvPr>
        </p:nvSpPr>
        <p:spPr/>
        <p:txBody>
          <a:bodyPr/>
          <a:lstStyle/>
          <a:p>
            <a:fld id="{0CFEC368-1D7A-4F81-ABF6-AE0E36BAF64C}" type="slidenum">
              <a:rPr lang="en-US" smtClean="0"/>
              <a:pPr/>
              <a:t>14</a:t>
            </a:fld>
            <a:endParaRPr lang="en-US"/>
          </a:p>
        </p:txBody>
      </p:sp>
    </p:spTree>
    <p:extLst>
      <p:ext uri="{BB962C8B-B14F-4D97-AF65-F5344CB8AC3E}">
        <p14:creationId xmlns:p14="http://schemas.microsoft.com/office/powerpoint/2010/main" val="44441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BB757A-3F0F-4141-8920-09BAC2BC3238}"/>
              </a:ext>
            </a:extLst>
          </p:cNvPr>
          <p:cNvSpPr>
            <a:spLocks noGrp="1"/>
          </p:cNvSpPr>
          <p:nvPr>
            <p:ph type="title"/>
          </p:nvPr>
        </p:nvSpPr>
        <p:spPr>
          <a:xfrm>
            <a:off x="457200" y="533400"/>
            <a:ext cx="8229600" cy="803910"/>
          </a:xfrm>
        </p:spPr>
        <p:txBody>
          <a:bodyPr>
            <a:normAutofit/>
          </a:bodyPr>
          <a:lstStyle/>
          <a:p>
            <a:r>
              <a:rPr lang="en-GB" sz="3200" dirty="0"/>
              <a:t>Robinson’s unlikely story</a:t>
            </a:r>
          </a:p>
        </p:txBody>
      </p:sp>
      <p:sp>
        <p:nvSpPr>
          <p:cNvPr id="3" name="Segnaposto contenuto 2">
            <a:extLst>
              <a:ext uri="{FF2B5EF4-FFF2-40B4-BE49-F238E27FC236}">
                <a16:creationId xmlns:a16="http://schemas.microsoft.com/office/drawing/2014/main" id="{872A3018-6B11-1C48-B2D4-26B405B0A495}"/>
              </a:ext>
            </a:extLst>
          </p:cNvPr>
          <p:cNvSpPr>
            <a:spLocks noGrp="1"/>
          </p:cNvSpPr>
          <p:nvPr>
            <p:ph idx="1"/>
          </p:nvPr>
        </p:nvSpPr>
        <p:spPr>
          <a:xfrm>
            <a:off x="240030" y="1428750"/>
            <a:ext cx="8446770" cy="5120640"/>
          </a:xfrm>
        </p:spPr>
        <p:txBody>
          <a:bodyPr>
            <a:normAutofit fontScale="92500" lnSpcReduction="20000"/>
          </a:bodyPr>
          <a:lstStyle/>
          <a:p>
            <a:pPr algn="just"/>
            <a:r>
              <a:rPr lang="en-GB" dirty="0"/>
              <a:t>There are several inaccuracies </a:t>
            </a:r>
            <a:r>
              <a:rPr lang="en-GB" dirty="0" err="1"/>
              <a:t>inRobinson’s</a:t>
            </a:r>
            <a:r>
              <a:rPr lang="en-GB" dirty="0"/>
              <a:t> later account of </a:t>
            </a:r>
            <a:r>
              <a:rPr lang="en-GB" dirty="0" err="1"/>
              <a:t>Kalecki’s</a:t>
            </a:r>
            <a:r>
              <a:rPr lang="en-GB" dirty="0"/>
              <a:t> initial reaction to the </a:t>
            </a:r>
            <a:r>
              <a:rPr lang="en-GB" i="1" dirty="0"/>
              <a:t>General Theory</a:t>
            </a:r>
            <a:r>
              <a:rPr lang="en-GB" dirty="0"/>
              <a:t>, which were pointed to me in a private letter by </a:t>
            </a:r>
            <a:r>
              <a:rPr lang="en-GB" dirty="0" err="1"/>
              <a:t>Osiatynski</a:t>
            </a:r>
            <a:r>
              <a:rPr lang="en-GB" dirty="0"/>
              <a:t>  in October 1985:</a:t>
            </a:r>
          </a:p>
          <a:p>
            <a:pPr algn="just"/>
            <a:r>
              <a:rPr lang="en-GB" dirty="0"/>
              <a:t>“Let me record that Mrs </a:t>
            </a:r>
            <a:r>
              <a:rPr lang="en-GB" dirty="0" err="1"/>
              <a:t>Kalecki</a:t>
            </a:r>
            <a:r>
              <a:rPr lang="en-GB" dirty="0"/>
              <a:t> strongly denies that </a:t>
            </a:r>
            <a:r>
              <a:rPr lang="en-GB" dirty="0" err="1"/>
              <a:t>Kalecki</a:t>
            </a:r>
            <a:r>
              <a:rPr lang="en-GB" dirty="0"/>
              <a:t> might have said what JVR attributed you in the two sentences of your quotation after her: ‘I confess I was ill. Three days I lay in bed’. Not only Mrs </a:t>
            </a:r>
            <a:r>
              <a:rPr lang="en-GB" dirty="0" err="1"/>
              <a:t>Kalecki</a:t>
            </a:r>
            <a:r>
              <a:rPr lang="en-GB" dirty="0"/>
              <a:t> does not recall any such ‘illness’(and she was together with her husband in 1936), moreover, she is almost certain it could not have happened; this, she says, would be totally contradictory to her husband’s character and nature to become ‘ill and stay in bed for three days for such a reason’. I am afraid, we have no means to support either of the two claims/ </a:t>
            </a:r>
            <a:r>
              <a:rPr lang="en-GB" dirty="0" err="1"/>
              <a:t>Feiwell</a:t>
            </a:r>
            <a:r>
              <a:rPr lang="en-GB" dirty="0"/>
              <a:t>, who also mentioned </a:t>
            </a:r>
            <a:r>
              <a:rPr lang="en-GB" dirty="0" err="1"/>
              <a:t>Kalecki’s</a:t>
            </a:r>
            <a:r>
              <a:rPr lang="en-GB" dirty="0"/>
              <a:t> illness, took the information from Joan/. However, from my  own memory of </a:t>
            </a:r>
            <a:r>
              <a:rPr lang="en-GB" dirty="0" err="1"/>
              <a:t>Kalecki</a:t>
            </a:r>
            <a:r>
              <a:rPr lang="en-GB" dirty="0"/>
              <a:t> as a man, and what I am told by others who knew him, I tend to think that Mrs </a:t>
            </a:r>
            <a:r>
              <a:rPr lang="en-GB" dirty="0" err="1"/>
              <a:t>Kalecki’s</a:t>
            </a:r>
            <a:r>
              <a:rPr lang="en-GB" dirty="0"/>
              <a:t> memory is closer to the facts, the scene painted by JVR allegedly after </a:t>
            </a:r>
            <a:r>
              <a:rPr lang="en-GB" dirty="0" err="1"/>
              <a:t>Kalecki</a:t>
            </a:r>
            <a:r>
              <a:rPr lang="en-GB" dirty="0"/>
              <a:t> seems to me very Un-</a:t>
            </a:r>
            <a:r>
              <a:rPr lang="en-GB" dirty="0" err="1"/>
              <a:t>Kalecki</a:t>
            </a:r>
            <a:r>
              <a:rPr lang="en-GB" dirty="0"/>
              <a:t> in spirit”.</a:t>
            </a:r>
            <a:endParaRPr lang="it-IT" dirty="0"/>
          </a:p>
          <a:p>
            <a:pPr algn="just"/>
            <a:endParaRPr lang="en-GB" dirty="0"/>
          </a:p>
          <a:p>
            <a:endParaRPr lang="en-GB" dirty="0"/>
          </a:p>
        </p:txBody>
      </p:sp>
      <p:sp>
        <p:nvSpPr>
          <p:cNvPr id="5" name="Segnaposto numero diapositiva 4">
            <a:extLst>
              <a:ext uri="{FF2B5EF4-FFF2-40B4-BE49-F238E27FC236}">
                <a16:creationId xmlns:a16="http://schemas.microsoft.com/office/drawing/2014/main" id="{A51FCB8A-DBDA-3D47-8316-1FF6306C5C94}"/>
              </a:ext>
            </a:extLst>
          </p:cNvPr>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1111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D5E642-C10B-284A-A210-61C5C9903F4F}"/>
              </a:ext>
            </a:extLst>
          </p:cNvPr>
          <p:cNvSpPr>
            <a:spLocks noGrp="1"/>
          </p:cNvSpPr>
          <p:nvPr>
            <p:ph type="title"/>
          </p:nvPr>
        </p:nvSpPr>
        <p:spPr>
          <a:xfrm>
            <a:off x="502920" y="381000"/>
            <a:ext cx="8229600" cy="750570"/>
          </a:xfrm>
        </p:spPr>
        <p:txBody>
          <a:bodyPr>
            <a:normAutofit/>
          </a:bodyPr>
          <a:lstStyle/>
          <a:p>
            <a:r>
              <a:rPr lang="en-GB" sz="3600" dirty="0"/>
              <a:t>Robinson’s early impressions</a:t>
            </a:r>
          </a:p>
        </p:txBody>
      </p:sp>
      <p:sp>
        <p:nvSpPr>
          <p:cNvPr id="3" name="Segnaposto contenuto 2">
            <a:extLst>
              <a:ext uri="{FF2B5EF4-FFF2-40B4-BE49-F238E27FC236}">
                <a16:creationId xmlns:a16="http://schemas.microsoft.com/office/drawing/2014/main" id="{909C3AEF-7990-7945-84B7-2BE922A2BF0A}"/>
              </a:ext>
            </a:extLst>
          </p:cNvPr>
          <p:cNvSpPr>
            <a:spLocks noGrp="1"/>
          </p:cNvSpPr>
          <p:nvPr>
            <p:ph idx="1"/>
          </p:nvPr>
        </p:nvSpPr>
        <p:spPr>
          <a:xfrm>
            <a:off x="377190" y="1131570"/>
            <a:ext cx="8526780" cy="5520690"/>
          </a:xfrm>
        </p:spPr>
        <p:txBody>
          <a:bodyPr>
            <a:normAutofit fontScale="92500" lnSpcReduction="20000"/>
          </a:bodyPr>
          <a:lstStyle/>
          <a:p>
            <a:pPr algn="just"/>
            <a:r>
              <a:rPr lang="en-GB" dirty="0"/>
              <a:t>However,  the contemporary impression of her first encounter with </a:t>
            </a:r>
            <a:r>
              <a:rPr lang="en-GB" dirty="0" err="1"/>
              <a:t>Kalecki</a:t>
            </a:r>
            <a:r>
              <a:rPr lang="en-GB" dirty="0"/>
              <a:t>, as she told Kahn in a letter, September 16, 1936, corresponds to her later reminiscences:</a:t>
            </a:r>
            <a:endParaRPr lang="it-IT" dirty="0"/>
          </a:p>
          <a:p>
            <a:pPr algn="just"/>
            <a:r>
              <a:rPr lang="en-GB" dirty="0"/>
              <a:t>“My Pole is a really intelligent man (</a:t>
            </a:r>
            <a:r>
              <a:rPr lang="en-GB" dirty="0" err="1"/>
              <a:t>tho</a:t>
            </a:r>
            <a:r>
              <a:rPr lang="en-GB" dirty="0"/>
              <a:t>’ lacking in charm). His claim to have anticipated a lot of the General Theory is substantiated by an article in </a:t>
            </a:r>
            <a:r>
              <a:rPr lang="en-GB" i="1" dirty="0" err="1"/>
              <a:t>Econometrica</a:t>
            </a:r>
            <a:r>
              <a:rPr lang="en-GB" dirty="0"/>
              <a:t> written in 1933, and he is really possible to talk to. What a change. He is interested in the James-Roy business about investment inducing investment. If you have got James’ paper with you would you bring it along and I will bring the Pole’s product. I want to see how they fit together” (in </a:t>
            </a:r>
            <a:r>
              <a:rPr lang="en-GB" dirty="0" err="1"/>
              <a:t>Marcuzzo-Rosselli</a:t>
            </a:r>
            <a:r>
              <a:rPr lang="en-GB" dirty="0"/>
              <a:t> 2005: 273).</a:t>
            </a:r>
            <a:endParaRPr lang="it-IT" dirty="0"/>
          </a:p>
          <a:p>
            <a:pPr algn="just"/>
            <a:r>
              <a:rPr lang="en-GB" dirty="0"/>
              <a:t>As we saw, at the beginning she was not convinced by </a:t>
            </a:r>
            <a:r>
              <a:rPr lang="en-GB" dirty="0" err="1"/>
              <a:t>Kalecki’s</a:t>
            </a:r>
            <a:r>
              <a:rPr lang="en-GB" dirty="0"/>
              <a:t> approach to cost and prices:</a:t>
            </a:r>
            <a:endParaRPr lang="it-IT" dirty="0"/>
          </a:p>
          <a:p>
            <a:pPr algn="just"/>
            <a:r>
              <a:rPr lang="en-GB" dirty="0"/>
              <a:t>“Keynes’s system as you say, is unrealistic, but yours is troublesome because marginal prime cost as you define it is not equal to marginal revenue, or is only equal to it if entrepreneurs are very foolish. It falls short of m[</a:t>
            </a:r>
            <a:r>
              <a:rPr lang="en-GB" dirty="0" err="1"/>
              <a:t>arginal</a:t>
            </a:r>
            <a:r>
              <a:rPr lang="en-GB" dirty="0"/>
              <a:t>] revenue by some vague margin corresponding to Keynes’s m[</a:t>
            </a:r>
            <a:r>
              <a:rPr lang="en-GB" dirty="0" err="1"/>
              <a:t>arginal</a:t>
            </a:r>
            <a:r>
              <a:rPr lang="en-GB" dirty="0"/>
              <a:t>” user cost” (JVR to MK 16 September 1936 quoted in </a:t>
            </a:r>
            <a:r>
              <a:rPr lang="en-GB" dirty="0" err="1"/>
              <a:t>Osiatynski</a:t>
            </a:r>
            <a:r>
              <a:rPr lang="en-GB" dirty="0"/>
              <a:t> 1990: 502).</a:t>
            </a:r>
            <a:endParaRPr lang="it-IT" dirty="0"/>
          </a:p>
          <a:p>
            <a:endParaRPr lang="en-GB" dirty="0"/>
          </a:p>
        </p:txBody>
      </p:sp>
      <p:sp>
        <p:nvSpPr>
          <p:cNvPr id="5" name="Segnaposto numero diapositiva 4">
            <a:extLst>
              <a:ext uri="{FF2B5EF4-FFF2-40B4-BE49-F238E27FC236}">
                <a16:creationId xmlns:a16="http://schemas.microsoft.com/office/drawing/2014/main" id="{C2F39032-0750-AC42-A8AB-B8AECE8B0D19}"/>
              </a:ext>
            </a:extLst>
          </p:cNvPr>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12310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13E0C-44BF-7649-8B8F-8815CF2A4F41}"/>
              </a:ext>
            </a:extLst>
          </p:cNvPr>
          <p:cNvSpPr>
            <a:spLocks noGrp="1"/>
          </p:cNvSpPr>
          <p:nvPr>
            <p:ph type="title"/>
          </p:nvPr>
        </p:nvSpPr>
        <p:spPr>
          <a:xfrm>
            <a:off x="457200" y="533400"/>
            <a:ext cx="8229600" cy="552450"/>
          </a:xfrm>
        </p:spPr>
        <p:txBody>
          <a:bodyPr>
            <a:noAutofit/>
          </a:bodyPr>
          <a:lstStyle/>
          <a:p>
            <a:r>
              <a:rPr lang="en-GB" sz="3600" dirty="0" err="1"/>
              <a:t>Kalecki’s</a:t>
            </a:r>
            <a:r>
              <a:rPr lang="en-GB" sz="3600" dirty="0"/>
              <a:t> approach</a:t>
            </a:r>
          </a:p>
        </p:txBody>
      </p:sp>
      <p:sp>
        <p:nvSpPr>
          <p:cNvPr id="3" name="Segnaposto contenuto 2">
            <a:extLst>
              <a:ext uri="{FF2B5EF4-FFF2-40B4-BE49-F238E27FC236}">
                <a16:creationId xmlns:a16="http://schemas.microsoft.com/office/drawing/2014/main" id="{19868515-D43B-DA4F-8808-3E4A1533957C}"/>
              </a:ext>
            </a:extLst>
          </p:cNvPr>
          <p:cNvSpPr>
            <a:spLocks noGrp="1"/>
          </p:cNvSpPr>
          <p:nvPr>
            <p:ph idx="1"/>
          </p:nvPr>
        </p:nvSpPr>
        <p:spPr>
          <a:xfrm>
            <a:off x="354330" y="1177290"/>
            <a:ext cx="8332470" cy="5543550"/>
          </a:xfrm>
        </p:spPr>
        <p:txBody>
          <a:bodyPr>
            <a:noAutofit/>
          </a:bodyPr>
          <a:lstStyle/>
          <a:p>
            <a:pPr algn="just"/>
            <a:r>
              <a:rPr lang="en-GB" sz="2000" dirty="0" err="1"/>
              <a:t>Kalecki</a:t>
            </a:r>
            <a:r>
              <a:rPr lang="en-GB" sz="2000" dirty="0"/>
              <a:t> (1936) had constructed a marginal labour cost curve (MLC) and a marginal value-added curve (MVA), both derived by subtracting respectively from the prime costs curve and the marginal revenue curve (supposed to be decreasing) the cost of raw materials. </a:t>
            </a:r>
          </a:p>
          <a:p>
            <a:pPr algn="just"/>
            <a:r>
              <a:rPr lang="en-GB" sz="2000" dirty="0"/>
              <a:t>The curves are first derived for the individual firm and then aggregated for the system as a whole, in the determination of the short-period equilibrium level of output.</a:t>
            </a:r>
          </a:p>
          <a:p>
            <a:pPr algn="just"/>
            <a:r>
              <a:rPr lang="en-GB" sz="2000" dirty="0"/>
              <a:t>The position of the marginal labour cost curve is fixed by assumption in the short period, since capital equipment is fixed. But the position of the marginal value-added curve depends on the level of the capitalists' expenditure, on the basis of the well-known </a:t>
            </a:r>
            <a:r>
              <a:rPr lang="en-GB" sz="2000" dirty="0" err="1"/>
              <a:t>Kaleckian</a:t>
            </a:r>
            <a:r>
              <a:rPr lang="en-GB" sz="2000" dirty="0"/>
              <a:t> assumption according to which only capitalists save and can change their level of expenditure. </a:t>
            </a:r>
          </a:p>
          <a:p>
            <a:pPr algn="just"/>
            <a:r>
              <a:rPr lang="en-GB" sz="2000" dirty="0"/>
              <a:t>Thus, the marginal value-added curve moves until the short-period equilibrium is reached. </a:t>
            </a:r>
          </a:p>
          <a:p>
            <a:pPr algn="just"/>
            <a:endParaRPr lang="it-IT" sz="2000" dirty="0"/>
          </a:p>
          <a:p>
            <a:pPr marL="0" indent="0" algn="just">
              <a:buNone/>
            </a:pPr>
            <a:endParaRPr lang="en-GB" sz="2000" dirty="0"/>
          </a:p>
        </p:txBody>
      </p:sp>
      <p:sp>
        <p:nvSpPr>
          <p:cNvPr id="5" name="Segnaposto numero diapositiva 4">
            <a:extLst>
              <a:ext uri="{FF2B5EF4-FFF2-40B4-BE49-F238E27FC236}">
                <a16:creationId xmlns:a16="http://schemas.microsoft.com/office/drawing/2014/main" id="{F088BD5C-E585-9B4B-906B-02594857F3BA}"/>
              </a:ext>
            </a:extLst>
          </p:cNvPr>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15932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10D785-6E13-C448-BEE6-D912A083BC34}"/>
              </a:ext>
            </a:extLst>
          </p:cNvPr>
          <p:cNvSpPr>
            <a:spLocks noGrp="1"/>
          </p:cNvSpPr>
          <p:nvPr>
            <p:ph type="title"/>
          </p:nvPr>
        </p:nvSpPr>
        <p:spPr>
          <a:xfrm>
            <a:off x="457200" y="381000"/>
            <a:ext cx="8229600" cy="636270"/>
          </a:xfrm>
        </p:spPr>
        <p:txBody>
          <a:bodyPr>
            <a:noAutofit/>
          </a:bodyPr>
          <a:lstStyle/>
          <a:p>
            <a:r>
              <a:rPr lang="en-GB" sz="3600" dirty="0"/>
              <a:t>Robinson’s change of mind</a:t>
            </a:r>
          </a:p>
        </p:txBody>
      </p:sp>
      <p:sp>
        <p:nvSpPr>
          <p:cNvPr id="3" name="Segnaposto contenuto 2">
            <a:extLst>
              <a:ext uri="{FF2B5EF4-FFF2-40B4-BE49-F238E27FC236}">
                <a16:creationId xmlns:a16="http://schemas.microsoft.com/office/drawing/2014/main" id="{43925DBB-9366-4B40-8430-F25DD661F968}"/>
              </a:ext>
            </a:extLst>
          </p:cNvPr>
          <p:cNvSpPr>
            <a:spLocks noGrp="1"/>
          </p:cNvSpPr>
          <p:nvPr>
            <p:ph idx="1"/>
          </p:nvPr>
        </p:nvSpPr>
        <p:spPr>
          <a:xfrm>
            <a:off x="228600" y="1017270"/>
            <a:ext cx="8572500" cy="5680710"/>
          </a:xfrm>
        </p:spPr>
        <p:txBody>
          <a:bodyPr>
            <a:noAutofit/>
          </a:bodyPr>
          <a:lstStyle/>
          <a:p>
            <a:pPr algn="just"/>
            <a:r>
              <a:rPr lang="en-GB" sz="2000" dirty="0"/>
              <a:t>It is not clear whether Robinson is objecting to an equilibrium defined at the point of intersection between the MVA curve and the MLC curve, or to a lack of a specific assumption on entrepreneur's behaviour when choosing the level of the firm's output, but it is clear that she was not ready to follow </a:t>
            </a:r>
            <a:r>
              <a:rPr lang="en-GB" sz="2000" dirty="0" err="1"/>
              <a:t>Kalecki</a:t>
            </a:r>
            <a:r>
              <a:rPr lang="en-GB" sz="2000" dirty="0"/>
              <a:t> in his abandonment of the profit maximization rule.</a:t>
            </a:r>
          </a:p>
          <a:p>
            <a:pPr algn="just"/>
            <a:r>
              <a:rPr lang="en-GB" sz="2000" dirty="0"/>
              <a:t>Nevertheless, shortly after their first encounter, Joan Robinson started supporting </a:t>
            </a:r>
            <a:r>
              <a:rPr lang="en-GB" sz="2000" dirty="0" err="1"/>
              <a:t>Kalecki</a:t>
            </a:r>
            <a:r>
              <a:rPr lang="en-GB" sz="2000" dirty="0"/>
              <a:t>; she was  impressed by his qualities and “I made it my business” -as she put it- “to blow his trumpet for him” (Robinson [1977] (1979): 186). In turn, </a:t>
            </a:r>
            <a:r>
              <a:rPr lang="en-GB" sz="2000" dirty="0" err="1"/>
              <a:t>Kalecki</a:t>
            </a:r>
            <a:r>
              <a:rPr lang="en-GB" sz="2000" dirty="0"/>
              <a:t> had a substantial influence on the development of her thought, and in particular in her appreciation of Marx. </a:t>
            </a:r>
          </a:p>
          <a:p>
            <a:pPr algn="just"/>
            <a:r>
              <a:rPr lang="en-GB" sz="2000" dirty="0"/>
              <a:t>Although she had initially had some reservations on the methodology employed by </a:t>
            </a:r>
            <a:r>
              <a:rPr lang="en-GB" sz="2000" dirty="0" err="1"/>
              <a:t>Kalecki</a:t>
            </a:r>
            <a:r>
              <a:rPr lang="en-GB" sz="2000" dirty="0"/>
              <a:t> in his Interim Report within the Research Scheme she was satisfied with </a:t>
            </a:r>
            <a:r>
              <a:rPr lang="en-GB" sz="2000" dirty="0" err="1"/>
              <a:t>Kalecki’s</a:t>
            </a:r>
            <a:r>
              <a:rPr lang="en-GB" sz="2000" dirty="0"/>
              <a:t> revisions as evidenced in the following letter to Kahn, on Dec 15, 1939: “I have decided to OK the </a:t>
            </a:r>
            <a:r>
              <a:rPr lang="en-GB" sz="2000" dirty="0" err="1"/>
              <a:t>Kalecki</a:t>
            </a:r>
            <a:r>
              <a:rPr lang="en-GB" sz="2000" dirty="0"/>
              <a:t> document. He has set it out very clearly and makes a lot of remarks to point out that his estimates are not exact etc, so I think our former harsh remarks have done good” (RFK/13/90/3/328-31).</a:t>
            </a:r>
            <a:endParaRPr lang="it-IT" sz="2000" dirty="0"/>
          </a:p>
          <a:p>
            <a:pPr algn="just"/>
            <a:endParaRPr lang="en-GB" sz="2000" dirty="0"/>
          </a:p>
        </p:txBody>
      </p:sp>
      <p:sp>
        <p:nvSpPr>
          <p:cNvPr id="5" name="Segnaposto numero diapositiva 4">
            <a:extLst>
              <a:ext uri="{FF2B5EF4-FFF2-40B4-BE49-F238E27FC236}">
                <a16:creationId xmlns:a16="http://schemas.microsoft.com/office/drawing/2014/main" id="{325D4D33-1B8F-714F-A0F6-534A6A0E69DE}"/>
              </a:ext>
            </a:extLst>
          </p:cNvPr>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360122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F7AAF-F6DC-2840-AF61-F13012106FCC}"/>
              </a:ext>
            </a:extLst>
          </p:cNvPr>
          <p:cNvSpPr>
            <a:spLocks noGrp="1"/>
          </p:cNvSpPr>
          <p:nvPr>
            <p:ph type="title"/>
          </p:nvPr>
        </p:nvSpPr>
        <p:spPr>
          <a:xfrm>
            <a:off x="457200" y="514350"/>
            <a:ext cx="8229600" cy="868680"/>
          </a:xfrm>
        </p:spPr>
        <p:txBody>
          <a:bodyPr>
            <a:noAutofit/>
          </a:bodyPr>
          <a:lstStyle/>
          <a:p>
            <a:r>
              <a:rPr lang="en-GB" sz="3600" dirty="0"/>
              <a:t>The way to Post-Keynesian economics</a:t>
            </a:r>
            <a:br>
              <a:rPr lang="it-IT" sz="3200" dirty="0"/>
            </a:br>
            <a:endParaRPr lang="en-GB" sz="3200" dirty="0"/>
          </a:p>
        </p:txBody>
      </p:sp>
      <p:sp>
        <p:nvSpPr>
          <p:cNvPr id="3" name="Segnaposto contenuto 2">
            <a:extLst>
              <a:ext uri="{FF2B5EF4-FFF2-40B4-BE49-F238E27FC236}">
                <a16:creationId xmlns:a16="http://schemas.microsoft.com/office/drawing/2014/main" id="{CDB5A214-40A2-7146-97F8-20238CD706B9}"/>
              </a:ext>
            </a:extLst>
          </p:cNvPr>
          <p:cNvSpPr>
            <a:spLocks noGrp="1"/>
          </p:cNvSpPr>
          <p:nvPr>
            <p:ph idx="1"/>
          </p:nvPr>
        </p:nvSpPr>
        <p:spPr>
          <a:xfrm>
            <a:off x="268605" y="1040130"/>
            <a:ext cx="8606790" cy="5715000"/>
          </a:xfrm>
        </p:spPr>
        <p:txBody>
          <a:bodyPr>
            <a:noAutofit/>
          </a:bodyPr>
          <a:lstStyle/>
          <a:p>
            <a:pPr algn="just"/>
            <a:r>
              <a:rPr lang="en-GB" dirty="0"/>
              <a:t>Robinson famously made a staunch defence of </a:t>
            </a:r>
            <a:r>
              <a:rPr lang="en-GB" dirty="0" err="1"/>
              <a:t>Kalecki’s</a:t>
            </a:r>
            <a:r>
              <a:rPr lang="en-GB" dirty="0"/>
              <a:t> approach in face of Keynes’s criticism. </a:t>
            </a:r>
            <a:r>
              <a:rPr lang="en-GB" dirty="0" err="1"/>
              <a:t>Kalecki</a:t>
            </a:r>
            <a:r>
              <a:rPr lang="en-GB" dirty="0"/>
              <a:t> influence on her is well documented in a paper by </a:t>
            </a:r>
            <a:r>
              <a:rPr lang="en-GB" dirty="0" err="1"/>
              <a:t>Kriesler</a:t>
            </a:r>
            <a:r>
              <a:rPr lang="en-GB" dirty="0"/>
              <a:t> and Harcourt (2011) which builds on work done over the years also by others (possibly the earliest being </a:t>
            </a:r>
            <a:r>
              <a:rPr lang="en-GB" dirty="0" err="1"/>
              <a:t>Asimakopoulos</a:t>
            </a:r>
            <a:r>
              <a:rPr lang="en-GB" dirty="0"/>
              <a:t> 1989).</a:t>
            </a:r>
          </a:p>
          <a:p>
            <a:pPr algn="just"/>
            <a:r>
              <a:rPr lang="en-GB" dirty="0"/>
              <a:t>The nature of the methodological differences between Keynes and </a:t>
            </a:r>
            <a:r>
              <a:rPr lang="en-GB" dirty="0" err="1"/>
              <a:t>Kalecki</a:t>
            </a:r>
            <a:r>
              <a:rPr lang="en-GB" dirty="0"/>
              <a:t> are also well documented (</a:t>
            </a:r>
            <a:r>
              <a:rPr lang="en-GB" dirty="0" err="1"/>
              <a:t>Kriesler</a:t>
            </a:r>
            <a:r>
              <a:rPr lang="en-GB" dirty="0"/>
              <a:t> 1987, </a:t>
            </a:r>
            <a:r>
              <a:rPr lang="en-GB" dirty="0" err="1"/>
              <a:t>Osiatynski</a:t>
            </a:r>
            <a:r>
              <a:rPr lang="en-GB" dirty="0"/>
              <a:t> 1990, </a:t>
            </a:r>
            <a:r>
              <a:rPr lang="en-GB" dirty="0" err="1"/>
              <a:t>Toporowski</a:t>
            </a:r>
            <a:r>
              <a:rPr lang="en-GB" dirty="0"/>
              <a:t> 2013) and need not be repeated here. </a:t>
            </a:r>
          </a:p>
          <a:p>
            <a:pPr algn="just"/>
            <a:r>
              <a:rPr lang="en-GB" dirty="0"/>
              <a:t>I would rather take on a related point, carefully addressed by </a:t>
            </a:r>
            <a:r>
              <a:rPr lang="en-GB" dirty="0" err="1"/>
              <a:t>Carabelli</a:t>
            </a:r>
            <a:r>
              <a:rPr lang="en-GB" dirty="0"/>
              <a:t> and </a:t>
            </a:r>
            <a:r>
              <a:rPr lang="en-GB" dirty="0" err="1"/>
              <a:t>Cedrini</a:t>
            </a:r>
            <a:r>
              <a:rPr lang="en-GB" dirty="0"/>
              <a:t> (2017) who focus on the different strands of Post-Keynesian economics which have emerged, and examine the implications of following either the </a:t>
            </a:r>
            <a:r>
              <a:rPr lang="en-GB" dirty="0" err="1"/>
              <a:t>Kaleckian</a:t>
            </a:r>
            <a:r>
              <a:rPr lang="en-GB" dirty="0"/>
              <a:t> or the Keynesian route. </a:t>
            </a:r>
          </a:p>
        </p:txBody>
      </p:sp>
      <p:sp>
        <p:nvSpPr>
          <p:cNvPr id="5" name="Segnaposto numero diapositiva 4">
            <a:extLst>
              <a:ext uri="{FF2B5EF4-FFF2-40B4-BE49-F238E27FC236}">
                <a16:creationId xmlns:a16="http://schemas.microsoft.com/office/drawing/2014/main" id="{0696B48C-CF5E-A84F-9A44-E5B42BA3B08E}"/>
              </a:ext>
            </a:extLst>
          </p:cNvPr>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4933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4F75B6-972A-2B48-B386-BAE8B90B75C1}"/>
              </a:ext>
            </a:extLst>
          </p:cNvPr>
          <p:cNvSpPr>
            <a:spLocks noGrp="1"/>
          </p:cNvSpPr>
          <p:nvPr>
            <p:ph type="title"/>
          </p:nvPr>
        </p:nvSpPr>
        <p:spPr/>
        <p:txBody>
          <a:bodyPr>
            <a:normAutofit/>
          </a:bodyPr>
          <a:lstStyle/>
          <a:p>
            <a:r>
              <a:rPr lang="en-GB" sz="3600" dirty="0"/>
              <a:t>Introduction</a:t>
            </a:r>
          </a:p>
        </p:txBody>
      </p:sp>
      <p:sp>
        <p:nvSpPr>
          <p:cNvPr id="3" name="Segnaposto contenuto 2">
            <a:extLst>
              <a:ext uri="{FF2B5EF4-FFF2-40B4-BE49-F238E27FC236}">
                <a16:creationId xmlns:a16="http://schemas.microsoft.com/office/drawing/2014/main" id="{5A23DDE1-6126-3149-A9D0-7A8D10B00DEE}"/>
              </a:ext>
            </a:extLst>
          </p:cNvPr>
          <p:cNvSpPr>
            <a:spLocks noGrp="1"/>
          </p:cNvSpPr>
          <p:nvPr>
            <p:ph idx="1"/>
          </p:nvPr>
        </p:nvSpPr>
        <p:spPr/>
        <p:txBody>
          <a:bodyPr>
            <a:normAutofit lnSpcReduction="10000"/>
          </a:bodyPr>
          <a:lstStyle/>
          <a:p>
            <a:pPr algn="just"/>
            <a:r>
              <a:rPr lang="en-GB" dirty="0"/>
              <a:t>There is an ample literature on </a:t>
            </a:r>
            <a:r>
              <a:rPr lang="en-GB" dirty="0" err="1"/>
              <a:t>Kalecki</a:t>
            </a:r>
            <a:r>
              <a:rPr lang="en-GB" dirty="0"/>
              <a:t>, his life and work, and his importance on the development of post-Keynesian economics, but there are still issues which attract scholarly attention and lively theoretical debates on how to draw on his legacy.</a:t>
            </a:r>
          </a:p>
          <a:p>
            <a:pPr algn="just"/>
            <a:r>
              <a:rPr lang="en-GB" dirty="0"/>
              <a:t>This paper has a narrower scope: it takes a close look at the impact </a:t>
            </a:r>
            <a:r>
              <a:rPr lang="en-GB" dirty="0" err="1"/>
              <a:t>Kalecki</a:t>
            </a:r>
            <a:r>
              <a:rPr lang="en-GB" dirty="0"/>
              <a:t> had on Cambridge’s major protagonists and in turn at the impact they had on him during the time he spent in Cambridge. </a:t>
            </a:r>
          </a:p>
          <a:p>
            <a:pPr algn="just"/>
            <a:r>
              <a:rPr lang="en-GB" dirty="0"/>
              <a:t>The reason for doing so is to explore further the connection between two approaches which, although distant in inspiration, form part of the theoretical constellation which we recognize as an alternative to neoclassical economics. </a:t>
            </a:r>
          </a:p>
        </p:txBody>
      </p:sp>
      <p:sp>
        <p:nvSpPr>
          <p:cNvPr id="5" name="Segnaposto numero diapositiva 4">
            <a:extLst>
              <a:ext uri="{FF2B5EF4-FFF2-40B4-BE49-F238E27FC236}">
                <a16:creationId xmlns:a16="http://schemas.microsoft.com/office/drawing/2014/main" id="{F237EBDB-26C5-DD46-8B0E-D2B636B30B63}"/>
              </a:ext>
            </a:extLst>
          </p:cNvPr>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36097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A13A7-C3E9-FC4F-A4F5-D4B7B22C2B17}"/>
              </a:ext>
            </a:extLst>
          </p:cNvPr>
          <p:cNvSpPr>
            <a:spLocks noGrp="1"/>
          </p:cNvSpPr>
          <p:nvPr>
            <p:ph type="title"/>
          </p:nvPr>
        </p:nvSpPr>
        <p:spPr>
          <a:xfrm>
            <a:off x="457200" y="533400"/>
            <a:ext cx="8229600" cy="826770"/>
          </a:xfrm>
        </p:spPr>
        <p:txBody>
          <a:bodyPr>
            <a:normAutofit/>
          </a:bodyPr>
          <a:lstStyle/>
          <a:p>
            <a:r>
              <a:rPr lang="en-GB" sz="3600" dirty="0"/>
              <a:t>Superiority of </a:t>
            </a:r>
            <a:r>
              <a:rPr lang="en-GB" sz="3600" dirty="0" err="1"/>
              <a:t>Kalecki’s</a:t>
            </a:r>
            <a:r>
              <a:rPr lang="en-GB" sz="3600" dirty="0"/>
              <a:t> version</a:t>
            </a:r>
          </a:p>
        </p:txBody>
      </p:sp>
      <p:sp>
        <p:nvSpPr>
          <p:cNvPr id="3" name="Segnaposto contenuto 2">
            <a:extLst>
              <a:ext uri="{FF2B5EF4-FFF2-40B4-BE49-F238E27FC236}">
                <a16:creationId xmlns:a16="http://schemas.microsoft.com/office/drawing/2014/main" id="{77502AC3-1283-3546-ACC4-B634CA76AD19}"/>
              </a:ext>
            </a:extLst>
          </p:cNvPr>
          <p:cNvSpPr>
            <a:spLocks noGrp="1"/>
          </p:cNvSpPr>
          <p:nvPr>
            <p:ph idx="1"/>
          </p:nvPr>
        </p:nvSpPr>
        <p:spPr>
          <a:xfrm>
            <a:off x="217170" y="1440180"/>
            <a:ext cx="8641080" cy="5288280"/>
          </a:xfrm>
        </p:spPr>
        <p:txBody>
          <a:bodyPr>
            <a:normAutofit fontScale="92500" lnSpcReduction="20000"/>
          </a:bodyPr>
          <a:lstStyle/>
          <a:p>
            <a:pPr algn="just"/>
            <a:r>
              <a:rPr lang="en-GB" dirty="0"/>
              <a:t>The point of the superiority of </a:t>
            </a:r>
            <a:r>
              <a:rPr lang="en-GB" dirty="0" err="1"/>
              <a:t>Kalecki’s</a:t>
            </a:r>
            <a:r>
              <a:rPr lang="en-GB" dirty="0"/>
              <a:t> version of the theory of effective demand, for further developments, was originally argued by Robinson. </a:t>
            </a:r>
          </a:p>
          <a:p>
            <a:pPr algn="just"/>
            <a:r>
              <a:rPr lang="en-GB" dirty="0"/>
              <a:t>The constructive element of Post-Keynesian economics, she claimed, comes from “</a:t>
            </a:r>
            <a:r>
              <a:rPr lang="en-GB" dirty="0" err="1"/>
              <a:t>Kalecki's</a:t>
            </a:r>
            <a:r>
              <a:rPr lang="en-GB" dirty="0"/>
              <a:t> version of the </a:t>
            </a:r>
            <a:r>
              <a:rPr lang="en-GB" i="1" dirty="0"/>
              <a:t>General Theory</a:t>
            </a:r>
            <a:r>
              <a:rPr lang="en-GB" dirty="0"/>
              <a:t>, rather than Keynes”, (Robinson [1975] (1980): 122) and she later added: </a:t>
            </a:r>
          </a:p>
          <a:p>
            <a:pPr algn="just"/>
            <a:r>
              <a:rPr lang="en-GB" dirty="0"/>
              <a:t>“</a:t>
            </a:r>
            <a:r>
              <a:rPr lang="en-GB" dirty="0" err="1"/>
              <a:t>Kalecki</a:t>
            </a:r>
            <a:r>
              <a:rPr lang="en-GB" dirty="0"/>
              <a:t> was able to weave the analysis of imperfect competition and of effective demand together and it was this that opened up the way for what goes under the name of post-Keynesian economic theory”. (Robinson [1977] (1979): 193-4). </a:t>
            </a:r>
          </a:p>
          <a:p>
            <a:pPr algn="just"/>
            <a:r>
              <a:rPr lang="en-GB" dirty="0"/>
              <a:t>She gave two reasons: a) </a:t>
            </a:r>
            <a:r>
              <a:rPr lang="en-GB" dirty="0" err="1"/>
              <a:t>Kalecki’s</a:t>
            </a:r>
            <a:r>
              <a:rPr lang="en-GB" dirty="0"/>
              <a:t> background as a Marxist allows for a better integration of Marx’s major insights (such as the reproduction schemes, the reserve army of labour;  b) </a:t>
            </a:r>
            <a:r>
              <a:rPr lang="en-GB" dirty="0" err="1"/>
              <a:t>Kalecki’s</a:t>
            </a:r>
            <a:r>
              <a:rPr lang="en-GB" dirty="0"/>
              <a:t> dual approach to price determination – supply and demand and competition for primary commodities, and mark-up and monopolistic competition for industrial goods – are closer to the realities of the contemporary world. (Robinson 1978 :xx). </a:t>
            </a:r>
          </a:p>
          <a:p>
            <a:pPr algn="just"/>
            <a:endParaRPr lang="en-GB" dirty="0"/>
          </a:p>
        </p:txBody>
      </p:sp>
      <p:sp>
        <p:nvSpPr>
          <p:cNvPr id="5" name="Segnaposto numero diapositiva 4">
            <a:extLst>
              <a:ext uri="{FF2B5EF4-FFF2-40B4-BE49-F238E27FC236}">
                <a16:creationId xmlns:a16="http://schemas.microsoft.com/office/drawing/2014/main" id="{EFBE043A-57FA-BA40-980B-45576270C8D0}"/>
              </a:ext>
            </a:extLst>
          </p:cNvPr>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35187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C292B-001A-0E44-B6BC-60462E6E2381}"/>
              </a:ext>
            </a:extLst>
          </p:cNvPr>
          <p:cNvSpPr>
            <a:spLocks noGrp="1"/>
          </p:cNvSpPr>
          <p:nvPr>
            <p:ph type="title"/>
          </p:nvPr>
        </p:nvSpPr>
        <p:spPr>
          <a:xfrm>
            <a:off x="457200" y="533400"/>
            <a:ext cx="8229600" cy="666750"/>
          </a:xfrm>
        </p:spPr>
        <p:txBody>
          <a:bodyPr>
            <a:normAutofit/>
          </a:bodyPr>
          <a:lstStyle/>
          <a:p>
            <a:r>
              <a:rPr lang="en-GB" sz="3600" dirty="0"/>
              <a:t>Post Keynesian economics</a:t>
            </a:r>
          </a:p>
        </p:txBody>
      </p:sp>
      <p:sp>
        <p:nvSpPr>
          <p:cNvPr id="3" name="Segnaposto contenuto 2">
            <a:extLst>
              <a:ext uri="{FF2B5EF4-FFF2-40B4-BE49-F238E27FC236}">
                <a16:creationId xmlns:a16="http://schemas.microsoft.com/office/drawing/2014/main" id="{DA5099A2-852F-FC45-9B15-529EC65685C9}"/>
              </a:ext>
            </a:extLst>
          </p:cNvPr>
          <p:cNvSpPr>
            <a:spLocks noGrp="1"/>
          </p:cNvSpPr>
          <p:nvPr>
            <p:ph idx="1"/>
          </p:nvPr>
        </p:nvSpPr>
        <p:spPr>
          <a:xfrm>
            <a:off x="320040" y="1200150"/>
            <a:ext cx="8366760" cy="5276850"/>
          </a:xfrm>
        </p:spPr>
        <p:txBody>
          <a:bodyPr>
            <a:normAutofit fontScale="92500"/>
          </a:bodyPr>
          <a:lstStyle/>
          <a:p>
            <a:pPr algn="just"/>
            <a:r>
              <a:rPr lang="en-GB" dirty="0"/>
              <a:t>The true alternative to neoclassical economics, which Robinson labelled Post-Keynesian was: “The classical tradition, revived by Sraffa, which flows from Ricardo through Marx, diluted by Marshall and enriched by the analysis of effective demand of Keynes and </a:t>
            </a:r>
            <a:r>
              <a:rPr lang="en-GB" dirty="0" err="1"/>
              <a:t>Kalecki</a:t>
            </a:r>
            <a:r>
              <a:rPr lang="en-GB" dirty="0"/>
              <a:t>”. (Robinson 1973: xii). </a:t>
            </a:r>
          </a:p>
          <a:p>
            <a:pPr algn="just"/>
            <a:r>
              <a:rPr lang="en-GB" dirty="0"/>
              <a:t>She was, however, aware of the difficulty of achieving such an integration,  because she wrote: </a:t>
            </a:r>
            <a:endParaRPr lang="it-IT" dirty="0"/>
          </a:p>
          <a:p>
            <a:pPr algn="just"/>
            <a:r>
              <a:rPr lang="en-GB" dirty="0"/>
              <a:t>“The post-Keynesian theory reaches back to clasp the hands of Ricardo and Marx, skipping over the sixty years of dominance of neoclassical doctrines from 1870 to the great slump. This accounts for the paradox that post-Keynesian analysis derives equally from two such apparently incompatible sources as Piero Sraffa's interpretation of Ricardo and Michal </a:t>
            </a:r>
            <a:r>
              <a:rPr lang="en-GB" dirty="0" err="1"/>
              <a:t>Kalecki’s</a:t>
            </a:r>
            <a:r>
              <a:rPr lang="en-GB" dirty="0"/>
              <a:t> interpretation of the theory of employment” (Robinson [1974] (1978): 126).  </a:t>
            </a:r>
            <a:endParaRPr lang="it-IT" dirty="0"/>
          </a:p>
          <a:p>
            <a:endParaRPr lang="en-GB" dirty="0"/>
          </a:p>
        </p:txBody>
      </p:sp>
      <p:sp>
        <p:nvSpPr>
          <p:cNvPr id="5" name="Segnaposto numero diapositiva 4">
            <a:extLst>
              <a:ext uri="{FF2B5EF4-FFF2-40B4-BE49-F238E27FC236}">
                <a16:creationId xmlns:a16="http://schemas.microsoft.com/office/drawing/2014/main" id="{58BDD8A2-5FFE-B946-914D-5DCAD156477B}"/>
              </a:ext>
            </a:extLst>
          </p:cNvPr>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8973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54600-3FBC-484A-B820-B476FCD55A84}"/>
              </a:ext>
            </a:extLst>
          </p:cNvPr>
          <p:cNvSpPr>
            <a:spLocks noGrp="1"/>
          </p:cNvSpPr>
          <p:nvPr>
            <p:ph type="title"/>
          </p:nvPr>
        </p:nvSpPr>
        <p:spPr/>
        <p:txBody>
          <a:bodyPr>
            <a:normAutofit/>
          </a:bodyPr>
          <a:lstStyle/>
          <a:p>
            <a:r>
              <a:rPr lang="en-GB" sz="3600" dirty="0"/>
              <a:t>The “Compatibility” issue</a:t>
            </a:r>
          </a:p>
        </p:txBody>
      </p:sp>
      <p:sp>
        <p:nvSpPr>
          <p:cNvPr id="3" name="Segnaposto contenuto 2">
            <a:extLst>
              <a:ext uri="{FF2B5EF4-FFF2-40B4-BE49-F238E27FC236}">
                <a16:creationId xmlns:a16="http://schemas.microsoft.com/office/drawing/2014/main" id="{3C71EDA2-7BD0-F54F-8BEF-DCFB32B4C04B}"/>
              </a:ext>
            </a:extLst>
          </p:cNvPr>
          <p:cNvSpPr>
            <a:spLocks noGrp="1"/>
          </p:cNvSpPr>
          <p:nvPr>
            <p:ph idx="1"/>
          </p:nvPr>
        </p:nvSpPr>
        <p:spPr>
          <a:xfrm>
            <a:off x="377190" y="1417320"/>
            <a:ext cx="8309610" cy="5059680"/>
          </a:xfrm>
        </p:spPr>
        <p:txBody>
          <a:bodyPr>
            <a:normAutofit fontScale="92500"/>
          </a:bodyPr>
          <a:lstStyle/>
          <a:p>
            <a:pPr algn="just"/>
            <a:r>
              <a:rPr lang="en-GB" dirty="0"/>
              <a:t>The words “apparently incompatible” lie behind many disagreements among the Post-Keynesians, but at the same time no one would question the importance and significance of </a:t>
            </a:r>
            <a:r>
              <a:rPr lang="en-GB" dirty="0" err="1"/>
              <a:t>Kalecki’s</a:t>
            </a:r>
            <a:r>
              <a:rPr lang="en-GB" dirty="0"/>
              <a:t> approach in any attempt to overcome neoclassical economics. </a:t>
            </a:r>
          </a:p>
          <a:p>
            <a:pPr algn="just"/>
            <a:r>
              <a:rPr lang="en-GB" dirty="0"/>
              <a:t>Since, as Joan Robinson remarked: “</a:t>
            </a:r>
            <a:r>
              <a:rPr lang="en-GB" dirty="0" err="1"/>
              <a:t>Kalecki</a:t>
            </a:r>
            <a:r>
              <a:rPr lang="en-GB" dirty="0"/>
              <a:t> was free from the remnants of old-fashioned theory which Keynes had failed to throw off…</a:t>
            </a:r>
            <a:r>
              <a:rPr lang="en-GB" dirty="0" err="1"/>
              <a:t>Kalecki</a:t>
            </a:r>
            <a:r>
              <a:rPr lang="en-GB" dirty="0"/>
              <a:t> gets Keynes back onto the rails where his ‘classical’ education had led him astray” (Robinson [1975] (1980): 192-93). </a:t>
            </a:r>
          </a:p>
          <a:p>
            <a:pPr algn="just"/>
            <a:r>
              <a:rPr lang="en-GB" dirty="0"/>
              <a:t>Thanks to Sraffa and </a:t>
            </a:r>
            <a:r>
              <a:rPr lang="en-GB" dirty="0" err="1"/>
              <a:t>Kalecki</a:t>
            </a:r>
            <a:r>
              <a:rPr lang="en-GB" dirty="0"/>
              <a:t> the initial incompatibility between the Continental (Marxist) tradition and the Cambridge approach is overcome in Post-Keynesian economics and there is no doubt that Joan Robinson was instrumental in bringing it about.</a:t>
            </a:r>
            <a:endParaRPr lang="it-IT" dirty="0"/>
          </a:p>
          <a:p>
            <a:endParaRPr lang="en-GB" dirty="0"/>
          </a:p>
        </p:txBody>
      </p:sp>
      <p:sp>
        <p:nvSpPr>
          <p:cNvPr id="5" name="Segnaposto numero diapositiva 4">
            <a:extLst>
              <a:ext uri="{FF2B5EF4-FFF2-40B4-BE49-F238E27FC236}">
                <a16:creationId xmlns:a16="http://schemas.microsoft.com/office/drawing/2014/main" id="{763FE3EA-8331-7D45-988C-B5918173133D}"/>
              </a:ext>
            </a:extLst>
          </p:cNvPr>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25989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8CC936-9653-1E4A-8748-E9BE745E935C}"/>
              </a:ext>
            </a:extLst>
          </p:cNvPr>
          <p:cNvSpPr>
            <a:spLocks noGrp="1"/>
          </p:cNvSpPr>
          <p:nvPr>
            <p:ph type="title"/>
          </p:nvPr>
        </p:nvSpPr>
        <p:spPr>
          <a:xfrm>
            <a:off x="457200" y="594360"/>
            <a:ext cx="8229600" cy="617220"/>
          </a:xfrm>
        </p:spPr>
        <p:txBody>
          <a:bodyPr>
            <a:normAutofit fontScale="90000"/>
          </a:bodyPr>
          <a:lstStyle/>
          <a:p>
            <a:r>
              <a:rPr lang="it-IT" dirty="0" err="1"/>
              <a:t>What</a:t>
            </a:r>
            <a:r>
              <a:rPr lang="it-IT" dirty="0"/>
              <a:t> are the </a:t>
            </a:r>
            <a:r>
              <a:rPr lang="it-IT" dirty="0" err="1"/>
              <a:t>questions</a:t>
            </a:r>
            <a:br>
              <a:rPr lang="it-IT" dirty="0"/>
            </a:br>
            <a:endParaRPr lang="en-GB" dirty="0"/>
          </a:p>
        </p:txBody>
      </p:sp>
      <p:sp>
        <p:nvSpPr>
          <p:cNvPr id="3" name="Segnaposto contenuto 2">
            <a:extLst>
              <a:ext uri="{FF2B5EF4-FFF2-40B4-BE49-F238E27FC236}">
                <a16:creationId xmlns:a16="http://schemas.microsoft.com/office/drawing/2014/main" id="{62253D54-34A8-944C-9A7E-84108D89BE06}"/>
              </a:ext>
            </a:extLst>
          </p:cNvPr>
          <p:cNvSpPr>
            <a:spLocks noGrp="1"/>
          </p:cNvSpPr>
          <p:nvPr>
            <p:ph idx="1"/>
          </p:nvPr>
        </p:nvSpPr>
        <p:spPr>
          <a:xfrm>
            <a:off x="217170" y="1303020"/>
            <a:ext cx="8229600" cy="5269230"/>
          </a:xfrm>
        </p:spPr>
        <p:txBody>
          <a:bodyPr>
            <a:normAutofit lnSpcReduction="10000"/>
          </a:bodyPr>
          <a:lstStyle/>
          <a:p>
            <a:pPr algn="just"/>
            <a:r>
              <a:rPr lang="en-GB" dirty="0"/>
              <a:t>The point about the superiority of </a:t>
            </a:r>
            <a:r>
              <a:rPr lang="en-GB" dirty="0" err="1"/>
              <a:t>Kalecki</a:t>
            </a:r>
            <a:r>
              <a:rPr lang="en-GB" dirty="0"/>
              <a:t> does not lie in  the assumption of imperfect competition, as Joan Robinson had it, but in giving us a theory of effective demand without the Marshallian postulates. </a:t>
            </a:r>
          </a:p>
          <a:p>
            <a:pPr algn="just"/>
            <a:r>
              <a:rPr lang="en-GB" dirty="0"/>
              <a:t>One postulate in particular has damaging effect on the Keynesian message, namely the idea that to reduce unemployment wages need to be cut. </a:t>
            </a:r>
          </a:p>
          <a:p>
            <a:pPr algn="just"/>
            <a:r>
              <a:rPr lang="en-GB" dirty="0"/>
              <a:t>Even if Keynes’s argument is that when employment raises, wages fall, and not that the cause of the rise in employment lies in falling in wages, as it was rapidly interpreted in the neoclassical synthesis, the inverse relationship between wages and employment is troublesome in Keynes’s theory as he himself later admitted. </a:t>
            </a:r>
          </a:p>
        </p:txBody>
      </p:sp>
      <p:sp>
        <p:nvSpPr>
          <p:cNvPr id="5" name="Segnaposto numero diapositiva 4">
            <a:extLst>
              <a:ext uri="{FF2B5EF4-FFF2-40B4-BE49-F238E27FC236}">
                <a16:creationId xmlns:a16="http://schemas.microsoft.com/office/drawing/2014/main" id="{F650315C-1F73-0F49-8ACC-89109B981B69}"/>
              </a:ext>
            </a:extLst>
          </p:cNvPr>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9168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39AAA-21BF-E94E-A72A-A1A30FD6FE30}"/>
              </a:ext>
            </a:extLst>
          </p:cNvPr>
          <p:cNvSpPr>
            <a:spLocks noGrp="1"/>
          </p:cNvSpPr>
          <p:nvPr>
            <p:ph type="title"/>
          </p:nvPr>
        </p:nvSpPr>
        <p:spPr>
          <a:xfrm>
            <a:off x="457200" y="533400"/>
            <a:ext cx="8229600" cy="586740"/>
          </a:xfrm>
        </p:spPr>
        <p:txBody>
          <a:bodyPr>
            <a:noAutofit/>
          </a:bodyPr>
          <a:lstStyle/>
          <a:p>
            <a:r>
              <a:rPr lang="en-GB" sz="3600" dirty="0"/>
              <a:t>Keynes’s </a:t>
            </a:r>
            <a:r>
              <a:rPr lang="en-GB" sz="3600" dirty="0" err="1"/>
              <a:t>miskake</a:t>
            </a:r>
            <a:endParaRPr lang="en-GB" sz="3600" dirty="0"/>
          </a:p>
        </p:txBody>
      </p:sp>
      <p:sp>
        <p:nvSpPr>
          <p:cNvPr id="3" name="Segnaposto contenuto 2">
            <a:extLst>
              <a:ext uri="{FF2B5EF4-FFF2-40B4-BE49-F238E27FC236}">
                <a16:creationId xmlns:a16="http://schemas.microsoft.com/office/drawing/2014/main" id="{898BF666-B845-E54E-9639-6FFAFEF26AF4}"/>
              </a:ext>
            </a:extLst>
          </p:cNvPr>
          <p:cNvSpPr>
            <a:spLocks noGrp="1"/>
          </p:cNvSpPr>
          <p:nvPr>
            <p:ph idx="1"/>
          </p:nvPr>
        </p:nvSpPr>
        <p:spPr>
          <a:xfrm>
            <a:off x="457200" y="1211580"/>
            <a:ext cx="8229600" cy="5394960"/>
          </a:xfrm>
        </p:spPr>
        <p:txBody>
          <a:bodyPr>
            <a:normAutofit fontScale="85000" lnSpcReduction="10000"/>
          </a:bodyPr>
          <a:lstStyle/>
          <a:p>
            <a:pPr algn="just"/>
            <a:r>
              <a:rPr lang="en-GB" sz="2800" dirty="0"/>
              <a:t>Keynes explained the reasons of his acceptance of the classical postulate, because it was «in conformity with the more fundamental generalizations that industry is subject to increasing marginal cost in the short period… a whole marginal cost in the short period is substantially the same thing as marginal wage cost, [so]….in competitive conditions prices are governed by marginal cost” (Keynes, 1973, Appendix, pp. 399-400).</a:t>
            </a:r>
          </a:p>
          <a:p>
            <a:pPr algn="just"/>
            <a:r>
              <a:rPr lang="en-GB" sz="2800" dirty="0"/>
              <a:t>Moreover in a letter to L. Tarshis, on December 10, 1938 he admitted:</a:t>
            </a:r>
          </a:p>
          <a:p>
            <a:pPr algn="just"/>
            <a:r>
              <a:rPr lang="en-GB" sz="2800" dirty="0"/>
              <a:t>“It is clear that I have made a mistake in saying that real wages usually fall when money wages are rising. There are two or three explanations of how I came to make the mistake, and which. of them is correct is not very clear to me” (JMK EJ 1/5 quoted in </a:t>
            </a:r>
            <a:r>
              <a:rPr lang="en-GB" sz="2800" dirty="0" err="1"/>
              <a:t>Marcuzzo</a:t>
            </a:r>
            <a:r>
              <a:rPr lang="en-GB" sz="2800" dirty="0"/>
              <a:t> 1993).</a:t>
            </a:r>
          </a:p>
          <a:p>
            <a:endParaRPr lang="it-IT" dirty="0"/>
          </a:p>
          <a:p>
            <a:endParaRPr lang="en-GB" dirty="0"/>
          </a:p>
        </p:txBody>
      </p:sp>
      <p:sp>
        <p:nvSpPr>
          <p:cNvPr id="5" name="Segnaposto numero diapositiva 4">
            <a:extLst>
              <a:ext uri="{FF2B5EF4-FFF2-40B4-BE49-F238E27FC236}">
                <a16:creationId xmlns:a16="http://schemas.microsoft.com/office/drawing/2014/main" id="{D560A4C5-245C-0149-984E-145C9094D00F}"/>
              </a:ext>
            </a:extLst>
          </p:cNvPr>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10243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B575FD-5303-AB40-B5D9-994B9EB3FA6E}"/>
              </a:ext>
            </a:extLst>
          </p:cNvPr>
          <p:cNvSpPr>
            <a:spLocks noGrp="1"/>
          </p:cNvSpPr>
          <p:nvPr>
            <p:ph type="title"/>
          </p:nvPr>
        </p:nvSpPr>
        <p:spPr>
          <a:xfrm>
            <a:off x="457200" y="468630"/>
            <a:ext cx="8229600" cy="800100"/>
          </a:xfrm>
        </p:spPr>
        <p:txBody>
          <a:bodyPr>
            <a:normAutofit/>
          </a:bodyPr>
          <a:lstStyle/>
          <a:p>
            <a:r>
              <a:rPr lang="en-GB" sz="3600" dirty="0"/>
              <a:t>Why </a:t>
            </a:r>
            <a:r>
              <a:rPr lang="en-GB" sz="3600" dirty="0" err="1"/>
              <a:t>Kalecki’s</a:t>
            </a:r>
            <a:r>
              <a:rPr lang="en-GB" sz="3600" dirty="0"/>
              <a:t> version may be better</a:t>
            </a:r>
          </a:p>
        </p:txBody>
      </p:sp>
      <p:sp>
        <p:nvSpPr>
          <p:cNvPr id="3" name="Segnaposto contenuto 2">
            <a:extLst>
              <a:ext uri="{FF2B5EF4-FFF2-40B4-BE49-F238E27FC236}">
                <a16:creationId xmlns:a16="http://schemas.microsoft.com/office/drawing/2014/main" id="{B997090B-C1B4-AB40-8AA9-113634BA6781}"/>
              </a:ext>
            </a:extLst>
          </p:cNvPr>
          <p:cNvSpPr>
            <a:spLocks noGrp="1"/>
          </p:cNvSpPr>
          <p:nvPr>
            <p:ph idx="1"/>
          </p:nvPr>
        </p:nvSpPr>
        <p:spPr>
          <a:xfrm>
            <a:off x="457200" y="1268730"/>
            <a:ext cx="8229600" cy="5497830"/>
          </a:xfrm>
        </p:spPr>
        <p:txBody>
          <a:bodyPr>
            <a:normAutofit fontScale="85000" lnSpcReduction="20000"/>
          </a:bodyPr>
          <a:lstStyle/>
          <a:p>
            <a:pPr algn="just"/>
            <a:r>
              <a:rPr lang="en-US" dirty="0"/>
              <a:t>Thanks to </a:t>
            </a:r>
            <a:r>
              <a:rPr lang="en-US" dirty="0" err="1"/>
              <a:t>Kalecki’s</a:t>
            </a:r>
            <a:r>
              <a:rPr lang="en-US" dirty="0"/>
              <a:t> version of the theory of effective demand we can get rid of the inverse relationship, because there is no assumption of decreasing marginal productivity of </a:t>
            </a:r>
            <a:r>
              <a:rPr lang="en-US" dirty="0" err="1"/>
              <a:t>labour</a:t>
            </a:r>
            <a:r>
              <a:rPr lang="en-US" dirty="0"/>
              <a:t> in his system. </a:t>
            </a:r>
          </a:p>
          <a:p>
            <a:pPr algn="just"/>
            <a:r>
              <a:rPr lang="en-US" dirty="0"/>
              <a:t>With a similar argument we can use the principle of effective demand without endorsing the mark-up price determination and endorse Sraffa’s production prices. </a:t>
            </a:r>
          </a:p>
          <a:p>
            <a:pPr algn="just"/>
            <a:r>
              <a:rPr lang="en-US" dirty="0"/>
              <a:t>A similar point, namely whether Sraffa is compatible with Keynes has been endlessly debated in the literature.</a:t>
            </a:r>
          </a:p>
          <a:p>
            <a:pPr algn="just"/>
            <a:r>
              <a:rPr lang="en-US" dirty="0"/>
              <a:t>In fact historical investigations and theoretical constructions are quite different exercises. </a:t>
            </a:r>
          </a:p>
          <a:p>
            <a:pPr algn="just"/>
            <a:r>
              <a:rPr lang="en-US" dirty="0"/>
              <a:t>So while it is closer to the truth to say that Cambridge economics and </a:t>
            </a:r>
            <a:r>
              <a:rPr lang="en-US" dirty="0" err="1"/>
              <a:t>Kalecki’s</a:t>
            </a:r>
            <a:r>
              <a:rPr lang="en-US" dirty="0"/>
              <a:t> economics had different visions and analytical tools, it is legitimate to pursue the goal not as much of “to integrating” them, as rather, to make use of both of them, as the problems in hand may require. </a:t>
            </a:r>
          </a:p>
          <a:p>
            <a:pPr algn="just"/>
            <a:r>
              <a:rPr lang="en-US" dirty="0"/>
              <a:t>By abandoning </a:t>
            </a:r>
            <a:r>
              <a:rPr lang="en-US" dirty="0" err="1"/>
              <a:t>pusuit</a:t>
            </a:r>
            <a:r>
              <a:rPr lang="en-US" dirty="0"/>
              <a:t> of a unified theory, we can accommodate </a:t>
            </a:r>
            <a:r>
              <a:rPr lang="en-US" dirty="0" err="1"/>
              <a:t>Kalecki</a:t>
            </a:r>
            <a:r>
              <a:rPr lang="en-US" dirty="0"/>
              <a:t>, Keynes and Sraffa in our box of tools serving to understand the actual working of an economy, without being committed to one all-purpose model.</a:t>
            </a:r>
          </a:p>
        </p:txBody>
      </p:sp>
      <p:sp>
        <p:nvSpPr>
          <p:cNvPr id="5" name="Segnaposto numero diapositiva 4">
            <a:extLst>
              <a:ext uri="{FF2B5EF4-FFF2-40B4-BE49-F238E27FC236}">
                <a16:creationId xmlns:a16="http://schemas.microsoft.com/office/drawing/2014/main" id="{ABFA767B-3284-134A-9392-F642A34DF6D7}"/>
              </a:ext>
            </a:extLst>
          </p:cNvPr>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42081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B0115-D27B-B441-8D7B-00C6A86C0EC1}"/>
              </a:ext>
            </a:extLst>
          </p:cNvPr>
          <p:cNvSpPr>
            <a:spLocks noGrp="1"/>
          </p:cNvSpPr>
          <p:nvPr>
            <p:ph type="title"/>
          </p:nvPr>
        </p:nvSpPr>
        <p:spPr>
          <a:xfrm>
            <a:off x="457200" y="533400"/>
            <a:ext cx="8229600" cy="438150"/>
          </a:xfrm>
        </p:spPr>
        <p:txBody>
          <a:bodyPr>
            <a:noAutofit/>
          </a:bodyPr>
          <a:lstStyle/>
          <a:p>
            <a:r>
              <a:rPr lang="en-GB" sz="3600" dirty="0"/>
              <a:t>Concluding remarks</a:t>
            </a:r>
          </a:p>
        </p:txBody>
      </p:sp>
      <p:sp>
        <p:nvSpPr>
          <p:cNvPr id="3" name="Segnaposto contenuto 2">
            <a:extLst>
              <a:ext uri="{FF2B5EF4-FFF2-40B4-BE49-F238E27FC236}">
                <a16:creationId xmlns:a16="http://schemas.microsoft.com/office/drawing/2014/main" id="{60379EE9-C158-3A48-8F88-3487DB7EFAFF}"/>
              </a:ext>
            </a:extLst>
          </p:cNvPr>
          <p:cNvSpPr>
            <a:spLocks noGrp="1"/>
          </p:cNvSpPr>
          <p:nvPr>
            <p:ph idx="1"/>
          </p:nvPr>
        </p:nvSpPr>
        <p:spPr>
          <a:xfrm>
            <a:off x="228600" y="1280160"/>
            <a:ext cx="8458200" cy="5406390"/>
          </a:xfrm>
        </p:spPr>
        <p:txBody>
          <a:bodyPr>
            <a:normAutofit fontScale="92500" lnSpcReduction="20000"/>
          </a:bodyPr>
          <a:lstStyle/>
          <a:p>
            <a:pPr algn="just"/>
            <a:r>
              <a:rPr lang="en-GB" dirty="0"/>
              <a:t>It can be admitted that </a:t>
            </a:r>
            <a:r>
              <a:rPr lang="en-GB" dirty="0" err="1"/>
              <a:t>Kalecki’s</a:t>
            </a:r>
            <a:r>
              <a:rPr lang="en-GB" dirty="0"/>
              <a:t> findings in his preliminary Interim Report were not altogether satisfactory and some of the criticisms  he received were therefore justified, but as agreed by the best commentators of </a:t>
            </a:r>
            <a:r>
              <a:rPr lang="en-GB" dirty="0" err="1"/>
              <a:t>Kalecki’s</a:t>
            </a:r>
            <a:r>
              <a:rPr lang="en-GB" dirty="0"/>
              <a:t> work, the reason for the rift between him and Cambridge was deeper. </a:t>
            </a:r>
          </a:p>
          <a:p>
            <a:pPr algn="just"/>
            <a:r>
              <a:rPr lang="en-GB" dirty="0"/>
              <a:t>Sraffa </a:t>
            </a:r>
            <a:r>
              <a:rPr lang="en-GB" dirty="0" err="1"/>
              <a:t>exepted</a:t>
            </a:r>
            <a:r>
              <a:rPr lang="en-GB" dirty="0"/>
              <a:t>, Keynes, Kahn and Joan Robinson (at that time) were thinking within the Marshallian framework of price determination and -quite rightly - found </a:t>
            </a:r>
            <a:r>
              <a:rPr lang="en-GB" dirty="0" err="1"/>
              <a:t>Kalecki’s</a:t>
            </a:r>
            <a:r>
              <a:rPr lang="en-GB" dirty="0"/>
              <a:t> approach to be incompatible with it. </a:t>
            </a:r>
          </a:p>
          <a:p>
            <a:pPr algn="just"/>
            <a:r>
              <a:rPr lang="en-GB" dirty="0"/>
              <a:t>Moreover, Keynes was opposed to </a:t>
            </a:r>
            <a:r>
              <a:rPr lang="en-GB" dirty="0" err="1"/>
              <a:t>Kalecki’s</a:t>
            </a:r>
            <a:r>
              <a:rPr lang="en-GB" dirty="0"/>
              <a:t> unstated assumption and his sweeping generalizations from a limited set of data. </a:t>
            </a:r>
          </a:p>
          <a:p>
            <a:pPr algn="just"/>
            <a:r>
              <a:rPr lang="en-GB" dirty="0"/>
              <a:t>The odd case is Kahn. In his Fellowship dissertation he had made use of an inverted L-shape cost curve, which he abandoned in his 1931 Multiplier article and subsequently he remained a keen supporter of standard profit maximization assumptions with rising marginal costs, albeit interpreted as a trial and error method rather than an intentional calculation based on marginal magnitudes. </a:t>
            </a:r>
          </a:p>
        </p:txBody>
      </p:sp>
      <p:sp>
        <p:nvSpPr>
          <p:cNvPr id="5" name="Segnaposto numero diapositiva 4">
            <a:extLst>
              <a:ext uri="{FF2B5EF4-FFF2-40B4-BE49-F238E27FC236}">
                <a16:creationId xmlns:a16="http://schemas.microsoft.com/office/drawing/2014/main" id="{A9F464A1-B3D7-F14F-A1FC-058ECD449DB0}"/>
              </a:ext>
            </a:extLst>
          </p:cNvPr>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4238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CF2610-F661-C54C-95DA-1E4B984E52B6}"/>
              </a:ext>
            </a:extLst>
          </p:cNvPr>
          <p:cNvSpPr>
            <a:spLocks noGrp="1"/>
          </p:cNvSpPr>
          <p:nvPr>
            <p:ph type="title"/>
          </p:nvPr>
        </p:nvSpPr>
        <p:spPr>
          <a:xfrm>
            <a:off x="457200" y="533400"/>
            <a:ext cx="8229600" cy="712470"/>
          </a:xfrm>
        </p:spPr>
        <p:txBody>
          <a:bodyPr>
            <a:normAutofit/>
          </a:bodyPr>
          <a:lstStyle/>
          <a:p>
            <a:r>
              <a:rPr lang="en-GB" sz="3600" dirty="0"/>
              <a:t>Concluding remarks</a:t>
            </a:r>
          </a:p>
        </p:txBody>
      </p:sp>
      <p:sp>
        <p:nvSpPr>
          <p:cNvPr id="3" name="Segnaposto contenuto 2">
            <a:extLst>
              <a:ext uri="{FF2B5EF4-FFF2-40B4-BE49-F238E27FC236}">
                <a16:creationId xmlns:a16="http://schemas.microsoft.com/office/drawing/2014/main" id="{3655361D-1E20-2E49-8BAD-BF36A74AFC00}"/>
              </a:ext>
            </a:extLst>
          </p:cNvPr>
          <p:cNvSpPr>
            <a:spLocks noGrp="1"/>
          </p:cNvSpPr>
          <p:nvPr>
            <p:ph idx="1"/>
          </p:nvPr>
        </p:nvSpPr>
        <p:spPr>
          <a:xfrm>
            <a:off x="457200" y="1600200"/>
            <a:ext cx="8229600" cy="4876800"/>
          </a:xfrm>
        </p:spPr>
        <p:txBody>
          <a:bodyPr>
            <a:normAutofit/>
          </a:bodyPr>
          <a:lstStyle/>
          <a:p>
            <a:pPr algn="just"/>
            <a:r>
              <a:rPr lang="en-GB" dirty="0"/>
              <a:t>Eventually, in 1960  Sraffa produced his masterpiece, showing to the world that prices could be determined without any reliance on marginal analysis. </a:t>
            </a:r>
          </a:p>
          <a:p>
            <a:pPr algn="just"/>
            <a:r>
              <a:rPr lang="en-GB" dirty="0"/>
              <a:t>As a result of both </a:t>
            </a:r>
            <a:r>
              <a:rPr lang="en-GB" dirty="0" err="1"/>
              <a:t>Kalecki’s</a:t>
            </a:r>
            <a:r>
              <a:rPr lang="en-GB" dirty="0"/>
              <a:t> and Sraffa’s approaches, Joan Robinson changed her tune and by the early 1950 she became converted to an approach to prices and distribution which freed her from the Marshallian cocoon. </a:t>
            </a:r>
            <a:endParaRPr lang="it-IT" dirty="0"/>
          </a:p>
          <a:p>
            <a:pPr algn="just"/>
            <a:r>
              <a:rPr lang="en-GB" dirty="0"/>
              <a:t>In conclusion, Joan Robinson was the midwife of what she herself christened as Post-Keynesian economics while </a:t>
            </a:r>
            <a:r>
              <a:rPr lang="en-GB" dirty="0" err="1"/>
              <a:t>Kalecki</a:t>
            </a:r>
            <a:r>
              <a:rPr lang="en-GB" dirty="0"/>
              <a:t>, alongside Marx, Keynes and Sraffa, constitutes on of the pillars upon which it stands.</a:t>
            </a:r>
            <a:endParaRPr lang="it-IT" dirty="0"/>
          </a:p>
          <a:p>
            <a:pPr marL="0" indent="0">
              <a:buNone/>
            </a:pPr>
            <a:endParaRPr lang="it-IT" dirty="0"/>
          </a:p>
          <a:p>
            <a:pPr marL="0" indent="0">
              <a:buNone/>
            </a:pPr>
            <a:endParaRPr lang="it-IT" dirty="0"/>
          </a:p>
          <a:p>
            <a:endParaRPr lang="en-GB" dirty="0"/>
          </a:p>
        </p:txBody>
      </p:sp>
      <p:sp>
        <p:nvSpPr>
          <p:cNvPr id="5" name="Segnaposto numero diapositiva 4">
            <a:extLst>
              <a:ext uri="{FF2B5EF4-FFF2-40B4-BE49-F238E27FC236}">
                <a16:creationId xmlns:a16="http://schemas.microsoft.com/office/drawing/2014/main" id="{5DD04779-5EAA-184C-914A-DB16496EBB62}"/>
              </a:ext>
            </a:extLst>
          </p:cNvPr>
          <p:cNvSpPr>
            <a:spLocks noGrp="1"/>
          </p:cNvSpPr>
          <p:nvPr>
            <p:ph type="sldNum" sz="quarter" idx="12"/>
          </p:nvPr>
        </p:nvSpPr>
        <p:spPr/>
        <p:txBody>
          <a:bodyPr/>
          <a:lstStyle/>
          <a:p>
            <a:fld id="{0CFEC368-1D7A-4F81-ABF6-AE0E36BAF64C}" type="slidenum">
              <a:rPr lang="en-US" smtClean="0"/>
              <a:pPr/>
              <a:t>27</a:t>
            </a:fld>
            <a:endParaRPr lang="en-US"/>
          </a:p>
        </p:txBody>
      </p:sp>
    </p:spTree>
    <p:extLst>
      <p:ext uri="{BB962C8B-B14F-4D97-AF65-F5344CB8AC3E}">
        <p14:creationId xmlns:p14="http://schemas.microsoft.com/office/powerpoint/2010/main" val="385804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6BF3D0-8499-9640-862E-207FF864BBD8}"/>
              </a:ext>
            </a:extLst>
          </p:cNvPr>
          <p:cNvSpPr>
            <a:spLocks noGrp="1"/>
          </p:cNvSpPr>
          <p:nvPr>
            <p:ph type="title"/>
          </p:nvPr>
        </p:nvSpPr>
        <p:spPr/>
        <p:txBody>
          <a:bodyPr>
            <a:normAutofit/>
          </a:bodyPr>
          <a:lstStyle/>
          <a:p>
            <a:r>
              <a:rPr lang="en-GB" sz="3600" dirty="0"/>
              <a:t>Historical vs analytical reconstructions </a:t>
            </a:r>
          </a:p>
        </p:txBody>
      </p:sp>
      <p:sp>
        <p:nvSpPr>
          <p:cNvPr id="3" name="Segnaposto contenuto 2">
            <a:extLst>
              <a:ext uri="{FF2B5EF4-FFF2-40B4-BE49-F238E27FC236}">
                <a16:creationId xmlns:a16="http://schemas.microsoft.com/office/drawing/2014/main" id="{86D2158E-E493-3E43-B743-2014AB390557}"/>
              </a:ext>
            </a:extLst>
          </p:cNvPr>
          <p:cNvSpPr>
            <a:spLocks noGrp="1"/>
          </p:cNvSpPr>
          <p:nvPr>
            <p:ph idx="1"/>
          </p:nvPr>
        </p:nvSpPr>
        <p:spPr/>
        <p:txBody>
          <a:bodyPr>
            <a:normAutofit fontScale="92500"/>
          </a:bodyPr>
          <a:lstStyle/>
          <a:p>
            <a:pPr algn="just"/>
            <a:r>
              <a:rPr lang="en-GB" dirty="0"/>
              <a:t>Historical reconstructions of the events, as they unfolded at the time, are only one side of the story, because there is another route to explore the connections, i.e. </a:t>
            </a:r>
            <a:r>
              <a:rPr lang="en-GB" i="1" dirty="0"/>
              <a:t>post factum</a:t>
            </a:r>
            <a:r>
              <a:rPr lang="en-GB" dirty="0"/>
              <a:t> to </a:t>
            </a:r>
            <a:r>
              <a:rPr lang="en-GB" dirty="0" err="1"/>
              <a:t>analyze</a:t>
            </a:r>
            <a:r>
              <a:rPr lang="en-GB" dirty="0"/>
              <a:t> similarities or complementarities in the two approaches, taking into account also their later developments.</a:t>
            </a:r>
          </a:p>
          <a:p>
            <a:pPr algn="just"/>
            <a:r>
              <a:rPr lang="en-GB" dirty="0"/>
              <a:t>In fact, </a:t>
            </a:r>
            <a:r>
              <a:rPr lang="en-GB" dirty="0" err="1"/>
              <a:t>Kalecki’s</a:t>
            </a:r>
            <a:r>
              <a:rPr lang="en-GB" dirty="0"/>
              <a:t> theory evolved until his death in 1970, and during that time many theoretical developments also occurred within the close circle of his Cambridge supporters.</a:t>
            </a:r>
          </a:p>
          <a:p>
            <a:pPr algn="just"/>
            <a:r>
              <a:rPr lang="en-GB" dirty="0"/>
              <a:t>By concentrating on </a:t>
            </a:r>
            <a:r>
              <a:rPr lang="en-GB" dirty="0" err="1"/>
              <a:t>Kalecki’s</a:t>
            </a:r>
            <a:r>
              <a:rPr lang="en-GB" dirty="0"/>
              <a:t> Cambridge period, this paper takes a limited view on the matter; it is hoped, however, that by taking a closer view, with the benefit of some unpublished correspondence, what is lost in depth and breadth of the picture is gained in terms of details. </a:t>
            </a:r>
            <a:endParaRPr lang="it-IT" dirty="0"/>
          </a:p>
          <a:p>
            <a:pPr algn="just"/>
            <a:endParaRPr lang="en-GB" dirty="0"/>
          </a:p>
        </p:txBody>
      </p:sp>
      <p:sp>
        <p:nvSpPr>
          <p:cNvPr id="5" name="Segnaposto numero diapositiva 4">
            <a:extLst>
              <a:ext uri="{FF2B5EF4-FFF2-40B4-BE49-F238E27FC236}">
                <a16:creationId xmlns:a16="http://schemas.microsoft.com/office/drawing/2014/main" id="{80B9E020-216F-C04A-9FE7-04CF272B730D}"/>
              </a:ext>
            </a:extLst>
          </p:cNvPr>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27529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0128F3-CD2E-B84E-B33B-B773B43B3EDF}"/>
              </a:ext>
            </a:extLst>
          </p:cNvPr>
          <p:cNvSpPr>
            <a:spLocks noGrp="1"/>
          </p:cNvSpPr>
          <p:nvPr>
            <p:ph type="title"/>
          </p:nvPr>
        </p:nvSpPr>
        <p:spPr/>
        <p:txBody>
          <a:bodyPr>
            <a:normAutofit/>
          </a:bodyPr>
          <a:lstStyle/>
          <a:p>
            <a:r>
              <a:rPr lang="en-GB" sz="3600" dirty="0"/>
              <a:t>Outline</a:t>
            </a:r>
          </a:p>
        </p:txBody>
      </p:sp>
      <p:sp>
        <p:nvSpPr>
          <p:cNvPr id="3" name="Segnaposto contenuto 2">
            <a:extLst>
              <a:ext uri="{FF2B5EF4-FFF2-40B4-BE49-F238E27FC236}">
                <a16:creationId xmlns:a16="http://schemas.microsoft.com/office/drawing/2014/main" id="{60D784CF-1376-9F48-B881-54A392159F2B}"/>
              </a:ext>
            </a:extLst>
          </p:cNvPr>
          <p:cNvSpPr>
            <a:spLocks noGrp="1"/>
          </p:cNvSpPr>
          <p:nvPr>
            <p:ph idx="1"/>
          </p:nvPr>
        </p:nvSpPr>
        <p:spPr/>
        <p:txBody>
          <a:bodyPr>
            <a:normAutofit lnSpcReduction="10000"/>
          </a:bodyPr>
          <a:lstStyle/>
          <a:p>
            <a:pPr algn="just"/>
            <a:r>
              <a:rPr lang="en-GB" dirty="0"/>
              <a:t>After is a brief summary of the well-known story of </a:t>
            </a:r>
            <a:r>
              <a:rPr lang="en-GB" dirty="0" err="1"/>
              <a:t>Kalecki’s</a:t>
            </a:r>
            <a:r>
              <a:rPr lang="en-GB" dirty="0"/>
              <a:t> encounter with the leading Cambridge protagonists and his visits there between 1936 and 1939; I discuss  the criticisms he received mainly from Keynes and Kahn, in particular of the notion of the “degree of monopoly” and its role in explaining wage behaviour in the cycle. </a:t>
            </a:r>
          </a:p>
          <a:p>
            <a:pPr algn="just"/>
            <a:r>
              <a:rPr lang="en-GB" dirty="0"/>
              <a:t>I then turn on Joan Robinson’s role in recruiting </a:t>
            </a:r>
            <a:r>
              <a:rPr lang="en-GB" dirty="0" err="1"/>
              <a:t>Kalecki</a:t>
            </a:r>
            <a:r>
              <a:rPr lang="en-GB" dirty="0"/>
              <a:t> to the Post-Keynesian cause, followed by some general questions regarding the compatibility among different approaches within the Post-Keynesian constellation. </a:t>
            </a:r>
          </a:p>
          <a:p>
            <a:pPr algn="just"/>
            <a:r>
              <a:rPr lang="en-GB" dirty="0"/>
              <a:t>Some concluding remarks will be found at the end of the presentation.</a:t>
            </a:r>
          </a:p>
        </p:txBody>
      </p:sp>
      <p:sp>
        <p:nvSpPr>
          <p:cNvPr id="5" name="Segnaposto numero diapositiva 4">
            <a:extLst>
              <a:ext uri="{FF2B5EF4-FFF2-40B4-BE49-F238E27FC236}">
                <a16:creationId xmlns:a16="http://schemas.microsoft.com/office/drawing/2014/main" id="{88F65C29-D2F7-E446-B596-C8D9CBDFD857}"/>
              </a:ext>
            </a:extLst>
          </p:cNvPr>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24208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900" y="393700"/>
            <a:ext cx="8470900" cy="546100"/>
          </a:xfrm>
        </p:spPr>
        <p:txBody>
          <a:bodyPr>
            <a:normAutofit fontScale="90000"/>
          </a:bodyPr>
          <a:lstStyle/>
          <a:p>
            <a:r>
              <a:rPr lang="it-IT" sz="3600" i="1" dirty="0">
                <a:solidFill>
                  <a:srgbClr val="FF0000"/>
                </a:solidFill>
              </a:rPr>
              <a:t> </a:t>
            </a:r>
            <a:r>
              <a:rPr lang="en-GB" dirty="0"/>
              <a:t>Timeline</a:t>
            </a:r>
            <a:endParaRPr lang="it-IT" i="1" dirty="0">
              <a:solidFill>
                <a:srgbClr val="B81614"/>
              </a:solidFill>
            </a:endParaRPr>
          </a:p>
        </p:txBody>
      </p:sp>
      <p:sp>
        <p:nvSpPr>
          <p:cNvPr id="3" name="Segnaposto contenuto 2"/>
          <p:cNvSpPr>
            <a:spLocks noGrp="1"/>
          </p:cNvSpPr>
          <p:nvPr>
            <p:ph idx="1"/>
          </p:nvPr>
        </p:nvSpPr>
        <p:spPr>
          <a:xfrm>
            <a:off x="152400" y="1120140"/>
            <a:ext cx="8597900" cy="5657850"/>
          </a:xfrm>
        </p:spPr>
        <p:txBody>
          <a:bodyPr>
            <a:noAutofit/>
          </a:bodyPr>
          <a:lstStyle/>
          <a:p>
            <a:pPr algn="just"/>
            <a:r>
              <a:rPr lang="en-GB" sz="2000" dirty="0" err="1"/>
              <a:t>Kalecki</a:t>
            </a:r>
            <a:r>
              <a:rPr lang="en-GB" sz="2000" dirty="0"/>
              <a:t> arrived in England in 1936, on a Rockefeller Foundation grant, and spent the academic year 1936-1937 mostly at the London School of Economics; Kaldor describes his impact there, eventually emerging “almost as an important figure” (Kaldor 1989: 3).</a:t>
            </a:r>
          </a:p>
          <a:p>
            <a:pPr algn="just"/>
            <a:r>
              <a:rPr lang="en-GB" sz="2000" dirty="0"/>
              <a:t>Sometime in Summer 1936 </a:t>
            </a:r>
            <a:r>
              <a:rPr lang="en-GB" sz="2000" dirty="0" err="1"/>
              <a:t>Kalecki</a:t>
            </a:r>
            <a:r>
              <a:rPr lang="en-GB" sz="2000" dirty="0"/>
              <a:t> met Joan Robinson and he made a lasting impression on her, as she mentioned several times and as testified in the support she gave him on several occasions and the influence that he had on her work.</a:t>
            </a:r>
            <a:endParaRPr lang="it-IT" sz="2000" dirty="0"/>
          </a:p>
          <a:p>
            <a:pPr algn="just"/>
            <a:r>
              <a:rPr lang="en-GB" sz="2000" dirty="0"/>
              <a:t>While in Cambridge </a:t>
            </a:r>
            <a:r>
              <a:rPr lang="en-GB" sz="2000" dirty="0" err="1"/>
              <a:t>Kalecki</a:t>
            </a:r>
            <a:r>
              <a:rPr lang="en-GB" sz="2000" dirty="0"/>
              <a:t> was very active at Sraffa's Seminar. </a:t>
            </a:r>
          </a:p>
          <a:p>
            <a:pPr algn="just"/>
            <a:r>
              <a:rPr lang="en-GB" sz="2000" dirty="0"/>
              <a:t>We have plenty of evidence of this. See, for instance,  the letter from  Sraffa to Robinson of 28 December, 1938: “[</a:t>
            </a:r>
            <a:r>
              <a:rPr lang="en-GB" sz="2000" dirty="0" err="1"/>
              <a:t>Rothbarth</a:t>
            </a:r>
            <a:r>
              <a:rPr lang="en-GB" sz="2000" dirty="0"/>
              <a:t> and </a:t>
            </a:r>
            <a:r>
              <a:rPr lang="en-GB" sz="2000" dirty="0" err="1"/>
              <a:t>Kalecki</a:t>
            </a:r>
            <a:r>
              <a:rPr lang="en-GB" sz="2000" dirty="0"/>
              <a:t>] both come to my seminars and add considerably to the interest of the discussions, although they don't allow much to say to the research students, not even to the Americans [J. Dunlop and L. Tarshis]” (quoted in </a:t>
            </a:r>
            <a:r>
              <a:rPr lang="en-GB" sz="2000" dirty="0" err="1"/>
              <a:t>Osiatynski</a:t>
            </a:r>
            <a:r>
              <a:rPr lang="en-GB" sz="2000" dirty="0"/>
              <a:t> 1990 : 523</a:t>
            </a:r>
            <a:r>
              <a:rPr lang="en-GB" dirty="0"/>
              <a:t>). </a:t>
            </a:r>
            <a:endParaRPr lang="it-IT" dirty="0"/>
          </a:p>
          <a:p>
            <a:pPr algn="just"/>
            <a:endParaRPr lang="en-GB" dirty="0"/>
          </a:p>
          <a:p>
            <a:pPr marL="0" indent="0" algn="just">
              <a:buNone/>
            </a:pPr>
            <a:endParaRPr lang="it-IT" sz="2000" dirty="0"/>
          </a:p>
          <a:p>
            <a:pPr algn="just"/>
            <a:endParaRPr lang="it-IT" sz="2000" dirty="0"/>
          </a:p>
        </p:txBody>
      </p:sp>
      <p:sp>
        <p:nvSpPr>
          <p:cNvPr id="5" name="Segnaposto numero diapositiva 4">
            <a:extLst>
              <a:ext uri="{FF2B5EF4-FFF2-40B4-BE49-F238E27FC236}">
                <a16:creationId xmlns:a16="http://schemas.microsoft.com/office/drawing/2014/main" id="{F9D4D811-21F2-4A4B-B4C5-E88581396549}"/>
              </a:ext>
            </a:extLst>
          </p:cNvPr>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21324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763F25-508C-A84A-B8DA-C2D3DC7A78C5}"/>
              </a:ext>
            </a:extLst>
          </p:cNvPr>
          <p:cNvSpPr>
            <a:spLocks noGrp="1"/>
          </p:cNvSpPr>
          <p:nvPr>
            <p:ph type="title"/>
          </p:nvPr>
        </p:nvSpPr>
        <p:spPr>
          <a:xfrm>
            <a:off x="457200" y="354330"/>
            <a:ext cx="8229600" cy="628650"/>
          </a:xfrm>
        </p:spPr>
        <p:txBody>
          <a:bodyPr>
            <a:noAutofit/>
          </a:bodyPr>
          <a:lstStyle/>
          <a:p>
            <a:r>
              <a:rPr lang="en-GB" sz="3600" dirty="0"/>
              <a:t>Timeline </a:t>
            </a:r>
          </a:p>
        </p:txBody>
      </p:sp>
      <p:sp>
        <p:nvSpPr>
          <p:cNvPr id="3" name="Segnaposto contenuto 2">
            <a:extLst>
              <a:ext uri="{FF2B5EF4-FFF2-40B4-BE49-F238E27FC236}">
                <a16:creationId xmlns:a16="http://schemas.microsoft.com/office/drawing/2014/main" id="{6EF9C0EF-1F40-7940-9562-FCC350B17A68}"/>
              </a:ext>
            </a:extLst>
          </p:cNvPr>
          <p:cNvSpPr>
            <a:spLocks noGrp="1"/>
          </p:cNvSpPr>
          <p:nvPr>
            <p:ph idx="1"/>
          </p:nvPr>
        </p:nvSpPr>
        <p:spPr>
          <a:xfrm>
            <a:off x="125730" y="902970"/>
            <a:ext cx="8755380" cy="5817870"/>
          </a:xfrm>
        </p:spPr>
        <p:txBody>
          <a:bodyPr>
            <a:normAutofit fontScale="92500" lnSpcReduction="20000"/>
          </a:bodyPr>
          <a:lstStyle/>
          <a:p>
            <a:pPr marL="0" indent="0">
              <a:buNone/>
            </a:pPr>
            <a:endParaRPr lang="it-IT" dirty="0"/>
          </a:p>
          <a:p>
            <a:pPr algn="just"/>
            <a:r>
              <a:rPr lang="en-GB" dirty="0"/>
              <a:t>After a while </a:t>
            </a:r>
            <a:r>
              <a:rPr lang="en-GB" dirty="0" err="1"/>
              <a:t>Kalecki</a:t>
            </a:r>
            <a:r>
              <a:rPr lang="en-GB" dirty="0"/>
              <a:t> was offered a research job in the newly created “The Cambridge Research Scheme of the National Institute of Economic and Social Research into Prime Costs, Proceeds and Output”, was set up at the end of 1938, financed by the National Institute of Economic and Social Research. </a:t>
            </a:r>
          </a:p>
          <a:p>
            <a:pPr algn="just"/>
            <a:r>
              <a:rPr lang="en-GB" dirty="0"/>
              <a:t>After one year, </a:t>
            </a:r>
            <a:r>
              <a:rPr lang="en-GB" dirty="0" err="1"/>
              <a:t>Kalecki</a:t>
            </a:r>
            <a:r>
              <a:rPr lang="en-GB" dirty="0"/>
              <a:t> presented the main results of his research, which met with extremely critical comments by Keynes, and Kahn and to a lesser extent by Joan Robinson. </a:t>
            </a:r>
          </a:p>
          <a:p>
            <a:pPr algn="just"/>
            <a:r>
              <a:rPr lang="en-GB" dirty="0"/>
              <a:t>As a result, </a:t>
            </a:r>
            <a:r>
              <a:rPr lang="en-GB" dirty="0" err="1"/>
              <a:t>Kalecki</a:t>
            </a:r>
            <a:r>
              <a:rPr lang="en-GB" dirty="0"/>
              <a:t> resigned and left Cambridge for Oxford, where he joined the Oxford University Institute of Statistics, his salary still being paid by the same NIES. </a:t>
            </a:r>
          </a:p>
          <a:p>
            <a:pPr algn="just"/>
            <a:r>
              <a:rPr lang="en-GB" dirty="0"/>
              <a:t>Apparently </a:t>
            </a:r>
            <a:r>
              <a:rPr lang="en-GB" dirty="0" err="1"/>
              <a:t>Kalecki</a:t>
            </a:r>
            <a:r>
              <a:rPr lang="en-GB" dirty="0"/>
              <a:t> did not show any bad feelings, if we are to believe to Joan Robinson’s account: “</a:t>
            </a:r>
            <a:r>
              <a:rPr lang="en-GB" dirty="0" err="1"/>
              <a:t>Kalecki</a:t>
            </a:r>
            <a:r>
              <a:rPr lang="en-GB" dirty="0"/>
              <a:t> has swallowed the Oxford job without a murmur.” (JVR to RFK Jan 14, 1940 in RFK/13/90/4/12).</a:t>
            </a:r>
          </a:p>
          <a:p>
            <a:r>
              <a:rPr lang="en-GB" dirty="0"/>
              <a:t>However, six months later she noted: “I get a short and bitter letter from </a:t>
            </a:r>
            <a:r>
              <a:rPr lang="en-GB" dirty="0" err="1"/>
              <a:t>Kalecki</a:t>
            </a:r>
            <a:r>
              <a:rPr lang="en-GB" dirty="0"/>
              <a:t> from time to time. Anyway he seems well dug in at Oxford” (JVR to RFK, 27 July 1940 in RFK/13/90/4/231, quoted in </a:t>
            </a:r>
            <a:r>
              <a:rPr lang="en-GB" dirty="0" err="1"/>
              <a:t>Marcuzzo</a:t>
            </a:r>
            <a:r>
              <a:rPr lang="en-GB" dirty="0"/>
              <a:t>- </a:t>
            </a:r>
            <a:r>
              <a:rPr lang="en-GB" dirty="0" err="1"/>
              <a:t>Rosselli</a:t>
            </a:r>
            <a:r>
              <a:rPr lang="en-GB" dirty="0"/>
              <a:t> 2015:187).</a:t>
            </a:r>
          </a:p>
          <a:p>
            <a:pPr algn="just"/>
            <a:endParaRPr lang="en-GB" sz="3600" dirty="0"/>
          </a:p>
          <a:p>
            <a:endParaRPr lang="en-GB" dirty="0"/>
          </a:p>
        </p:txBody>
      </p:sp>
      <p:sp>
        <p:nvSpPr>
          <p:cNvPr id="5" name="Segnaposto numero diapositiva 4">
            <a:extLst>
              <a:ext uri="{FF2B5EF4-FFF2-40B4-BE49-F238E27FC236}">
                <a16:creationId xmlns:a16="http://schemas.microsoft.com/office/drawing/2014/main" id="{F8FE6233-2E00-AE4C-8B86-1D29B2E4CA20}"/>
              </a:ext>
            </a:extLst>
          </p:cNvPr>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270175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1CBBAE-0DEE-3B4E-9EE7-ECEF317E0A0D}"/>
              </a:ext>
            </a:extLst>
          </p:cNvPr>
          <p:cNvSpPr>
            <a:spLocks noGrp="1"/>
          </p:cNvSpPr>
          <p:nvPr>
            <p:ph type="title"/>
          </p:nvPr>
        </p:nvSpPr>
        <p:spPr>
          <a:xfrm>
            <a:off x="457200" y="342900"/>
            <a:ext cx="8229600" cy="525780"/>
          </a:xfrm>
        </p:spPr>
        <p:txBody>
          <a:bodyPr>
            <a:normAutofit fontScale="90000"/>
          </a:bodyPr>
          <a:lstStyle/>
          <a:p>
            <a:r>
              <a:rPr lang="en-GB" dirty="0"/>
              <a:t>Disappointment</a:t>
            </a:r>
            <a:r>
              <a:rPr lang="en-GB" sz="3200" dirty="0"/>
              <a:t> </a:t>
            </a:r>
          </a:p>
        </p:txBody>
      </p:sp>
      <p:sp>
        <p:nvSpPr>
          <p:cNvPr id="3" name="Segnaposto contenuto 2">
            <a:extLst>
              <a:ext uri="{FF2B5EF4-FFF2-40B4-BE49-F238E27FC236}">
                <a16:creationId xmlns:a16="http://schemas.microsoft.com/office/drawing/2014/main" id="{FAFE2C26-C52F-9449-B0D4-C57D23007F45}"/>
              </a:ext>
            </a:extLst>
          </p:cNvPr>
          <p:cNvSpPr>
            <a:spLocks noGrp="1"/>
          </p:cNvSpPr>
          <p:nvPr>
            <p:ph idx="1"/>
          </p:nvPr>
        </p:nvSpPr>
        <p:spPr>
          <a:xfrm>
            <a:off x="102870" y="1028700"/>
            <a:ext cx="8938260" cy="5829300"/>
          </a:xfrm>
        </p:spPr>
        <p:txBody>
          <a:bodyPr>
            <a:normAutofit fontScale="25000" lnSpcReduction="20000"/>
          </a:bodyPr>
          <a:lstStyle/>
          <a:p>
            <a:pPr algn="just"/>
            <a:r>
              <a:rPr lang="en-GB" sz="9600" dirty="0"/>
              <a:t>In fact, </a:t>
            </a:r>
            <a:r>
              <a:rPr lang="en-GB" sz="9600" dirty="0" err="1"/>
              <a:t>Kalecki’s</a:t>
            </a:r>
            <a:r>
              <a:rPr lang="en-GB" sz="9600" dirty="0"/>
              <a:t> disappointment over the comments he received, which forced him leave Cambridge and to take up the Oxford job, must have troubled him deeply as the following letter to Kahn, June 9, 1939, amply demonstrates:</a:t>
            </a:r>
            <a:endParaRPr lang="it-IT" sz="9600" dirty="0"/>
          </a:p>
          <a:p>
            <a:pPr algn="just"/>
            <a:r>
              <a:rPr lang="en-GB" sz="9600" dirty="0"/>
              <a:t>“After a careful consideration of what you told me yesterday, I came to the definite conclusion that I would not stay for the next year in Cambridge. Do not consider it please a hysterical gesture. I formed the best possible expectations of my work in the next year and arrived at the result that I cannot venture the enterprise. The success of the inquiry I proposed for next year is much less certain than what could have been expected from my work next year. I thought that the latter was considered more or less satisfactory I could risk a possibly negative result in the next year. But I cannot take the risk that </a:t>
            </a:r>
            <a:r>
              <a:rPr lang="en-GB" sz="9600" u="sng" dirty="0"/>
              <a:t>two </a:t>
            </a:r>
            <a:r>
              <a:rPr lang="en-GB" sz="9600" dirty="0"/>
              <a:t>years will be considered wasted [….].The more that I cannot promise  anything better for the next year.</a:t>
            </a:r>
            <a:r>
              <a:rPr lang="it-IT" sz="9600" dirty="0"/>
              <a:t> </a:t>
            </a:r>
            <a:r>
              <a:rPr lang="en-GB" sz="9600" dirty="0"/>
              <a:t>The rest of the time of this year I should like to devote to bringing in order the work done and writing a theoretical interpretation of the results” (RFK/5/1/146-7).</a:t>
            </a:r>
            <a:endParaRPr lang="it-IT" sz="9600" dirty="0"/>
          </a:p>
          <a:p>
            <a:endParaRPr lang="en-GB" dirty="0"/>
          </a:p>
        </p:txBody>
      </p:sp>
      <p:sp>
        <p:nvSpPr>
          <p:cNvPr id="5" name="Segnaposto numero diapositiva 4">
            <a:extLst>
              <a:ext uri="{FF2B5EF4-FFF2-40B4-BE49-F238E27FC236}">
                <a16:creationId xmlns:a16="http://schemas.microsoft.com/office/drawing/2014/main" id="{ACB7F025-F596-BC42-9A39-352D830B2576}"/>
              </a:ext>
            </a:extLst>
          </p:cNvPr>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21989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8C816E-493C-F348-825B-A0D7E06E799F}"/>
              </a:ext>
            </a:extLst>
          </p:cNvPr>
          <p:cNvSpPr>
            <a:spLocks noGrp="1"/>
          </p:cNvSpPr>
          <p:nvPr>
            <p:ph type="title"/>
          </p:nvPr>
        </p:nvSpPr>
        <p:spPr>
          <a:xfrm>
            <a:off x="457200" y="533400"/>
            <a:ext cx="8229600" cy="529590"/>
          </a:xfrm>
        </p:spPr>
        <p:txBody>
          <a:bodyPr>
            <a:normAutofit fontScale="90000"/>
          </a:bodyPr>
          <a:lstStyle/>
          <a:p>
            <a:r>
              <a:rPr lang="en-GB" sz="3200" dirty="0"/>
              <a:t>The literature</a:t>
            </a:r>
          </a:p>
        </p:txBody>
      </p:sp>
      <p:sp>
        <p:nvSpPr>
          <p:cNvPr id="3" name="Segnaposto contenuto 2">
            <a:extLst>
              <a:ext uri="{FF2B5EF4-FFF2-40B4-BE49-F238E27FC236}">
                <a16:creationId xmlns:a16="http://schemas.microsoft.com/office/drawing/2014/main" id="{F0DD5361-4C4A-2543-9EAA-7489EC7500F7}"/>
              </a:ext>
            </a:extLst>
          </p:cNvPr>
          <p:cNvSpPr>
            <a:spLocks noGrp="1"/>
          </p:cNvSpPr>
          <p:nvPr>
            <p:ph idx="1"/>
          </p:nvPr>
        </p:nvSpPr>
        <p:spPr>
          <a:xfrm>
            <a:off x="297180" y="1143000"/>
            <a:ext cx="8663940" cy="5589270"/>
          </a:xfrm>
        </p:spPr>
        <p:txBody>
          <a:bodyPr>
            <a:normAutofit fontScale="77500" lnSpcReduction="20000"/>
          </a:bodyPr>
          <a:lstStyle/>
          <a:p>
            <a:pPr algn="just"/>
            <a:r>
              <a:rPr lang="en-GB" sz="2900" dirty="0"/>
              <a:t>The story of the </a:t>
            </a:r>
            <a:r>
              <a:rPr lang="en-GB" sz="2900" dirty="0" err="1"/>
              <a:t>Kalecki</a:t>
            </a:r>
            <a:r>
              <a:rPr lang="en-GB" sz="2900" dirty="0"/>
              <a:t>-Cambridge connection has been amply documented in the  literature (</a:t>
            </a:r>
            <a:r>
              <a:rPr lang="en-GB" sz="2900" dirty="0" err="1"/>
              <a:t>Toporowski</a:t>
            </a:r>
            <a:r>
              <a:rPr lang="en-GB" sz="2900" dirty="0"/>
              <a:t> (2013), </a:t>
            </a:r>
            <a:r>
              <a:rPr lang="en-GB" sz="2900" dirty="0" err="1"/>
              <a:t>Kriesler</a:t>
            </a:r>
            <a:r>
              <a:rPr lang="en-GB" sz="2900" dirty="0"/>
              <a:t> and Harcourt (2011), together with the reasons of why Cambridge was not and could not become the intellectual home for </a:t>
            </a:r>
            <a:r>
              <a:rPr lang="en-GB" sz="2900" dirty="0" err="1"/>
              <a:t>Kalecki</a:t>
            </a:r>
            <a:r>
              <a:rPr lang="en-GB" sz="2900" dirty="0"/>
              <a:t>.</a:t>
            </a:r>
          </a:p>
          <a:p>
            <a:pPr algn="just"/>
            <a:r>
              <a:rPr lang="en-GB" sz="2900" dirty="0"/>
              <a:t>There is no lack of evidence that the leading Cambridge economists were disappointed by his approach to cost analysis and prices formation within the Research Scheme and that </a:t>
            </a:r>
            <a:r>
              <a:rPr lang="en-GB" sz="2900" dirty="0" err="1"/>
              <a:t>Kalecki</a:t>
            </a:r>
            <a:r>
              <a:rPr lang="en-GB" sz="2900" dirty="0"/>
              <a:t> was not always convinced of the correctness or relevance of their criticisms.</a:t>
            </a:r>
          </a:p>
          <a:p>
            <a:pPr algn="just"/>
            <a:r>
              <a:rPr lang="en-GB" sz="2900" dirty="0"/>
              <a:t>In particular, </a:t>
            </a:r>
            <a:r>
              <a:rPr lang="en-GB" sz="2900" dirty="0" err="1"/>
              <a:t>Toporowski</a:t>
            </a:r>
            <a:r>
              <a:rPr lang="en-GB" sz="2900" dirty="0"/>
              <a:t> (2013) has given us a balanced and full  account both of the efforts made especially by Kahn- in the name also of Keynes, Sraffa and Joan Robinson- made in trying to get </a:t>
            </a:r>
            <a:r>
              <a:rPr lang="en-GB" sz="2900" dirty="0" err="1"/>
              <a:t>Kalecki</a:t>
            </a:r>
            <a:r>
              <a:rPr lang="en-GB" sz="2900" dirty="0"/>
              <a:t> a job, evidencing the intellectual respect they had for him, but also their reservations on his approach. </a:t>
            </a:r>
          </a:p>
          <a:p>
            <a:pPr algn="just"/>
            <a:r>
              <a:rPr lang="en-GB" sz="2900" dirty="0"/>
              <a:t>In fact, they were never fully persuaded by </a:t>
            </a:r>
            <a:r>
              <a:rPr lang="en-GB" sz="2900" dirty="0" err="1"/>
              <a:t>Kalecki’s</a:t>
            </a:r>
            <a:r>
              <a:rPr lang="en-GB" sz="2900" dirty="0"/>
              <a:t> unorthodox approach, which implied rejection of several Marshallian postulates, including for instance the assumption of rising marginal costs, which in the Marshallian framework is a necessary condition for the determination of equilibrium under perfect competition. </a:t>
            </a:r>
            <a:endParaRPr lang="it-IT" sz="2900" dirty="0"/>
          </a:p>
          <a:p>
            <a:endParaRPr lang="en-GB" sz="4200" dirty="0"/>
          </a:p>
          <a:p>
            <a:pPr marL="0" indent="0">
              <a:buNone/>
            </a:pPr>
            <a:endParaRPr lang="it-IT" sz="3600" dirty="0"/>
          </a:p>
          <a:p>
            <a:endParaRPr lang="en-GB" dirty="0"/>
          </a:p>
        </p:txBody>
      </p:sp>
      <p:sp>
        <p:nvSpPr>
          <p:cNvPr id="5" name="Segnaposto numero diapositiva 4">
            <a:extLst>
              <a:ext uri="{FF2B5EF4-FFF2-40B4-BE49-F238E27FC236}">
                <a16:creationId xmlns:a16="http://schemas.microsoft.com/office/drawing/2014/main" id="{64B157AA-A660-3947-8F73-088813870B63}"/>
              </a:ext>
            </a:extLst>
          </p:cNvPr>
          <p:cNvSpPr>
            <a:spLocks noGrp="1"/>
          </p:cNvSpPr>
          <p:nvPr>
            <p:ph type="sldNum" sz="quarter" idx="12"/>
          </p:nvPr>
        </p:nvSpPr>
        <p:spPr/>
        <p:txBody>
          <a:bodyPr/>
          <a:lstStyle/>
          <a:p>
            <a:fld id="{0CFEC368-1D7A-4F81-ABF6-AE0E36BAF64C}" type="slidenum">
              <a:rPr lang="en-US" smtClean="0"/>
              <a:pPr/>
              <a:t>8</a:t>
            </a:fld>
            <a:endParaRPr lang="en-US"/>
          </a:p>
        </p:txBody>
      </p:sp>
    </p:spTree>
    <p:extLst>
      <p:ext uri="{BB962C8B-B14F-4D97-AF65-F5344CB8AC3E}">
        <p14:creationId xmlns:p14="http://schemas.microsoft.com/office/powerpoint/2010/main" val="22699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87CCE1-BF36-0E4D-BE2B-1520972E4DF5}"/>
              </a:ext>
            </a:extLst>
          </p:cNvPr>
          <p:cNvSpPr>
            <a:spLocks noGrp="1"/>
          </p:cNvSpPr>
          <p:nvPr>
            <p:ph type="title"/>
          </p:nvPr>
        </p:nvSpPr>
        <p:spPr/>
        <p:txBody>
          <a:bodyPr>
            <a:normAutofit/>
          </a:bodyPr>
          <a:lstStyle/>
          <a:p>
            <a:r>
              <a:rPr lang="en-GB" sz="3200" dirty="0" err="1"/>
              <a:t>Kalecki’s</a:t>
            </a:r>
            <a:r>
              <a:rPr lang="en-GB" sz="3200" dirty="0"/>
              <a:t> work within the Research Scheme</a:t>
            </a:r>
          </a:p>
        </p:txBody>
      </p:sp>
      <p:sp>
        <p:nvSpPr>
          <p:cNvPr id="3" name="Segnaposto contenuto 2">
            <a:extLst>
              <a:ext uri="{FF2B5EF4-FFF2-40B4-BE49-F238E27FC236}">
                <a16:creationId xmlns:a16="http://schemas.microsoft.com/office/drawing/2014/main" id="{303DF753-5952-614F-9FDF-E940ED944270}"/>
              </a:ext>
            </a:extLst>
          </p:cNvPr>
          <p:cNvSpPr>
            <a:spLocks noGrp="1"/>
          </p:cNvSpPr>
          <p:nvPr>
            <p:ph idx="1"/>
          </p:nvPr>
        </p:nvSpPr>
        <p:spPr>
          <a:xfrm>
            <a:off x="457200" y="1524000"/>
            <a:ext cx="8229600" cy="4953000"/>
          </a:xfrm>
        </p:spPr>
        <p:txBody>
          <a:bodyPr>
            <a:normAutofit fontScale="92500"/>
          </a:bodyPr>
          <a:lstStyle/>
          <a:p>
            <a:pPr algn="just"/>
            <a:r>
              <a:rPr lang="en-GB" dirty="0" err="1"/>
              <a:t>Kalecki</a:t>
            </a:r>
            <a:r>
              <a:rPr lang="en-GB" dirty="0"/>
              <a:t> collected  data on industrial production by industry and the share of  prime costs (labour and raw materials) in the total output of the coal, cotton, steel, tobacco, shipbuilding and electricity supply industries and used them  “to show that the standard Marshallian upward sloping average or marginal cost curves were not characteristic of production. Instead there was a stable ‘prime cost’ (the cost of wages and raw materials) that was the basis of industrial price formation.” </a:t>
            </a:r>
          </a:p>
          <a:p>
            <a:pPr algn="just"/>
            <a:r>
              <a:rPr lang="en-GB" dirty="0"/>
              <a:t>In fact, </a:t>
            </a:r>
            <a:r>
              <a:rPr lang="en-GB" dirty="0" err="1"/>
              <a:t>Kalecki</a:t>
            </a:r>
            <a:r>
              <a:rPr lang="en-GB" dirty="0"/>
              <a:t> explicitly stated that his purpose had been to verify 'where diminishing returns were at operation' (quoted in </a:t>
            </a:r>
            <a:r>
              <a:rPr lang="en-GB" dirty="0" err="1"/>
              <a:t>Osiatynski</a:t>
            </a:r>
            <a:r>
              <a:rPr lang="en-GB" dirty="0"/>
              <a:t> 1990:  523).</a:t>
            </a:r>
            <a:endParaRPr lang="it-IT" dirty="0"/>
          </a:p>
          <a:p>
            <a:pPr algn="just"/>
            <a:r>
              <a:rPr lang="en-GB" dirty="0"/>
              <a:t>As </a:t>
            </a:r>
            <a:r>
              <a:rPr lang="en-GB" dirty="0" err="1"/>
              <a:t>Toporowski</a:t>
            </a:r>
            <a:r>
              <a:rPr lang="en-GB" dirty="0"/>
              <a:t> (2013: 149) neatly put it in a nut-shell “</a:t>
            </a:r>
            <a:r>
              <a:rPr lang="en-GB" dirty="0" err="1"/>
              <a:t>Kalecki’s</a:t>
            </a:r>
            <a:r>
              <a:rPr lang="en-GB" dirty="0"/>
              <a:t> refusal to fit price theory into Marshallian methodology condemned his Cambridge research.”</a:t>
            </a:r>
            <a:endParaRPr lang="it-IT" dirty="0"/>
          </a:p>
          <a:p>
            <a:endParaRPr lang="en-GB" dirty="0"/>
          </a:p>
        </p:txBody>
      </p:sp>
      <p:sp>
        <p:nvSpPr>
          <p:cNvPr id="5" name="Segnaposto numero diapositiva 4">
            <a:extLst>
              <a:ext uri="{FF2B5EF4-FFF2-40B4-BE49-F238E27FC236}">
                <a16:creationId xmlns:a16="http://schemas.microsoft.com/office/drawing/2014/main" id="{B481AEE4-6371-5B4D-AB42-AADF5F49AED7}"/>
              </a:ext>
            </a:extLst>
          </p:cNvPr>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4614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ezza">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Chiarezza.thmx</Template>
  <TotalTime>1848</TotalTime>
  <Words>4502</Words>
  <Application>Microsoft Macintosh PowerPoint</Application>
  <PresentationFormat>Presentazione su schermo (4:3)</PresentationFormat>
  <Paragraphs>155</Paragraphs>
  <Slides>27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27</vt:i4>
      </vt:variant>
    </vt:vector>
  </HeadingPairs>
  <TitlesOfParts>
    <vt:vector size="30" baseType="lpstr">
      <vt:lpstr>Arial</vt:lpstr>
      <vt:lpstr>Calibri</vt:lpstr>
      <vt:lpstr>Chiarezza</vt:lpstr>
      <vt:lpstr> </vt:lpstr>
      <vt:lpstr>Introduction</vt:lpstr>
      <vt:lpstr>Historical vs analytical reconstructions </vt:lpstr>
      <vt:lpstr>Outline</vt:lpstr>
      <vt:lpstr> Timeline</vt:lpstr>
      <vt:lpstr>Timeline </vt:lpstr>
      <vt:lpstr>Disappointment </vt:lpstr>
      <vt:lpstr>The literature</vt:lpstr>
      <vt:lpstr>Kalecki’s work within the Research Scheme</vt:lpstr>
      <vt:lpstr>Criticisms of Kalecki’s approach: Keynes</vt:lpstr>
      <vt:lpstr>Criticisms of Kalecki’s approach: Keynes</vt:lpstr>
      <vt:lpstr>Criticisms of Kalecki’s approach: Kahn and Robinson</vt:lpstr>
      <vt:lpstr>Kahn’s position</vt:lpstr>
      <vt:lpstr>Robinson’s position</vt:lpstr>
      <vt:lpstr>Robinson’s unlikely story</vt:lpstr>
      <vt:lpstr>Robinson’s early impressions</vt:lpstr>
      <vt:lpstr>Kalecki’s approach</vt:lpstr>
      <vt:lpstr>Robinson’s change of mind</vt:lpstr>
      <vt:lpstr>The way to Post-Keynesian economics </vt:lpstr>
      <vt:lpstr>Superiority of Kalecki’s version</vt:lpstr>
      <vt:lpstr>Post Keynesian economics</vt:lpstr>
      <vt:lpstr>The “Compatibility” issue</vt:lpstr>
      <vt:lpstr>What are the questions </vt:lpstr>
      <vt:lpstr>Keynes’s miskake</vt:lpstr>
      <vt:lpstr>Why Kalecki’s version may be better</vt:lpstr>
      <vt:lpstr>Concluding remarks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Cristina Marcuzzo Sapienza, Università di Roma   Expectations, conjectures and beliefs The legacy of Marshall, Kahn and Keynes</dc:title>
  <dc:creator>iMac</dc:creator>
  <cp:lastModifiedBy>Maria Cristina Marcuzzo</cp:lastModifiedBy>
  <cp:revision>167</cp:revision>
  <dcterms:created xsi:type="dcterms:W3CDTF">2017-12-16T13:17:18Z</dcterms:created>
  <dcterms:modified xsi:type="dcterms:W3CDTF">2020-09-23T06:53:47Z</dcterms:modified>
</cp:coreProperties>
</file>