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48" r:id="rId1"/>
  </p:sldMasterIdLst>
  <p:notesMasterIdLst>
    <p:notesMasterId r:id="rId41"/>
  </p:notesMasterIdLst>
  <p:sldIdLst>
    <p:sldId id="257" r:id="rId2"/>
    <p:sldId id="301" r:id="rId3"/>
    <p:sldId id="302" r:id="rId4"/>
    <p:sldId id="304" r:id="rId5"/>
    <p:sldId id="303" r:id="rId6"/>
    <p:sldId id="261" r:id="rId7"/>
    <p:sldId id="270" r:id="rId8"/>
    <p:sldId id="262" r:id="rId9"/>
    <p:sldId id="263" r:id="rId10"/>
    <p:sldId id="264" r:id="rId11"/>
    <p:sldId id="266" r:id="rId12"/>
    <p:sldId id="268" r:id="rId13"/>
    <p:sldId id="271" r:id="rId14"/>
    <p:sldId id="272" r:id="rId15"/>
    <p:sldId id="273" r:id="rId16"/>
    <p:sldId id="274" r:id="rId17"/>
    <p:sldId id="267" r:id="rId18"/>
    <p:sldId id="276" r:id="rId19"/>
    <p:sldId id="283" r:id="rId20"/>
    <p:sldId id="279" r:id="rId21"/>
    <p:sldId id="280" r:id="rId22"/>
    <p:sldId id="306" r:id="rId23"/>
    <p:sldId id="278" r:id="rId24"/>
    <p:sldId id="282" r:id="rId25"/>
    <p:sldId id="307" r:id="rId26"/>
    <p:sldId id="277" r:id="rId27"/>
    <p:sldId id="305" r:id="rId28"/>
    <p:sldId id="308" r:id="rId29"/>
    <p:sldId id="310" r:id="rId30"/>
    <p:sldId id="284" r:id="rId31"/>
    <p:sldId id="287" r:id="rId32"/>
    <p:sldId id="286" r:id="rId33"/>
    <p:sldId id="311" r:id="rId34"/>
    <p:sldId id="288" r:id="rId35"/>
    <p:sldId id="289" r:id="rId36"/>
    <p:sldId id="313" r:id="rId37"/>
    <p:sldId id="312" r:id="rId38"/>
    <p:sldId id="314" r:id="rId39"/>
    <p:sldId id="315"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n-ea"/>
        <a:cs typeface="+mn-cs"/>
      </a:defRPr>
    </a:lvl5pPr>
    <a:lvl6pPr marL="2286000" algn="l" defTabSz="914400" rtl="0" eaLnBrk="1" latinLnBrk="0" hangingPunct="1">
      <a:defRPr sz="2400" kern="1200">
        <a:solidFill>
          <a:schemeClr val="tx1"/>
        </a:solidFill>
        <a:latin typeface="Times" pitchFamily="2" charset="0"/>
        <a:ea typeface="+mn-ea"/>
        <a:cs typeface="+mn-cs"/>
      </a:defRPr>
    </a:lvl6pPr>
    <a:lvl7pPr marL="2743200" algn="l" defTabSz="914400" rtl="0" eaLnBrk="1" latinLnBrk="0" hangingPunct="1">
      <a:defRPr sz="2400" kern="1200">
        <a:solidFill>
          <a:schemeClr val="tx1"/>
        </a:solidFill>
        <a:latin typeface="Times" pitchFamily="2" charset="0"/>
        <a:ea typeface="+mn-ea"/>
        <a:cs typeface="+mn-cs"/>
      </a:defRPr>
    </a:lvl7pPr>
    <a:lvl8pPr marL="3200400" algn="l" defTabSz="914400" rtl="0" eaLnBrk="1" latinLnBrk="0" hangingPunct="1">
      <a:defRPr sz="2400" kern="1200">
        <a:solidFill>
          <a:schemeClr val="tx1"/>
        </a:solidFill>
        <a:latin typeface="Times" pitchFamily="2" charset="0"/>
        <a:ea typeface="+mn-ea"/>
        <a:cs typeface="+mn-cs"/>
      </a:defRPr>
    </a:lvl8pPr>
    <a:lvl9pPr marL="3657600" algn="l" defTabSz="914400" rtl="0" eaLnBrk="1" latinLnBrk="0" hangingPunct="1">
      <a:defRPr sz="2400" kern="1200">
        <a:solidFill>
          <a:schemeClr val="tx1"/>
        </a:solidFill>
        <a:latin typeface="Times"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Lavoi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8"/>
  </p:normalViewPr>
  <p:slideViewPr>
    <p:cSldViewPr>
      <p:cViewPr varScale="1">
        <p:scale>
          <a:sx n="109" d="100"/>
          <a:sy n="109" d="100"/>
        </p:scale>
        <p:origin x="1720"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7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E0F0DB9-AFF6-C140-9EA6-82F620F54D0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a:defRPr>
            </a:lvl1pPr>
          </a:lstStyle>
          <a:p>
            <a:pPr>
              <a:defRPr/>
            </a:pPr>
            <a:endParaRPr lang="en-US"/>
          </a:p>
        </p:txBody>
      </p:sp>
      <p:sp>
        <p:nvSpPr>
          <p:cNvPr id="7171" name="Rectangle 3">
            <a:extLst>
              <a:ext uri="{FF2B5EF4-FFF2-40B4-BE49-F238E27FC236}">
                <a16:creationId xmlns:a16="http://schemas.microsoft.com/office/drawing/2014/main" id="{900F7932-98DC-344F-B7EE-EDEFFFD6425C}"/>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a:defRPr>
            </a:lvl1pPr>
          </a:lstStyle>
          <a:p>
            <a:pPr>
              <a:defRPr/>
            </a:pPr>
            <a:endParaRPr lang="en-US"/>
          </a:p>
        </p:txBody>
      </p:sp>
      <p:sp>
        <p:nvSpPr>
          <p:cNvPr id="3076" name="Rectangle 4">
            <a:extLst>
              <a:ext uri="{FF2B5EF4-FFF2-40B4-BE49-F238E27FC236}">
                <a16:creationId xmlns:a16="http://schemas.microsoft.com/office/drawing/2014/main" id="{4BE9AC9E-F7DB-5C45-A84E-AAE16231AFB5}"/>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75C9B867-D682-394A-B28D-FAECCD936D5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a:extLst>
              <a:ext uri="{FF2B5EF4-FFF2-40B4-BE49-F238E27FC236}">
                <a16:creationId xmlns:a16="http://schemas.microsoft.com/office/drawing/2014/main" id="{41EE81A5-16D1-304A-83A6-548F96271D9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a:defRPr>
            </a:lvl1pPr>
          </a:lstStyle>
          <a:p>
            <a:pPr>
              <a:defRPr/>
            </a:pPr>
            <a:endParaRPr lang="en-US"/>
          </a:p>
        </p:txBody>
      </p:sp>
      <p:sp>
        <p:nvSpPr>
          <p:cNvPr id="7175" name="Rectangle 7">
            <a:extLst>
              <a:ext uri="{FF2B5EF4-FFF2-40B4-BE49-F238E27FC236}">
                <a16:creationId xmlns:a16="http://schemas.microsoft.com/office/drawing/2014/main" id="{67629177-84DA-3C43-BE5C-74FE53E0E18A}"/>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49D565E-CB55-9C44-9AC4-9CBC74E5DAC0}" type="slidenum">
              <a:rPr lang="en-US" altLang="fr-FR"/>
              <a:pPr/>
              <a:t>‹#›</a:t>
            </a:fld>
            <a:endParaRPr lang="en-US"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71C9D7F-13F8-E34A-B7D8-E29607764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ctrTitle"/>
          </p:nvPr>
        </p:nvSpPr>
        <p:spPr>
          <a:xfrm>
            <a:off x="685800" y="1447800"/>
            <a:ext cx="5181600" cy="2057400"/>
          </a:xfrm>
        </p:spPr>
        <p:txBody>
          <a:bodyPr/>
          <a:lstStyle>
            <a:lvl1pPr algn="ctr">
              <a:defRPr sz="3600">
                <a:solidFill>
                  <a:schemeClr val="bg1"/>
                </a:solidFill>
              </a:defRPr>
            </a:lvl1pPr>
          </a:lstStyle>
          <a:p>
            <a:r>
              <a:rPr lang="en-US"/>
              <a:t>Click to edit Master title style</a:t>
            </a:r>
          </a:p>
        </p:txBody>
      </p:sp>
      <p:sp>
        <p:nvSpPr>
          <p:cNvPr id="8196" name="Rectangle 4"/>
          <p:cNvSpPr>
            <a:spLocks noGrp="1" noChangeArrowheads="1"/>
          </p:cNvSpPr>
          <p:nvPr>
            <p:ph type="subTitle" idx="1"/>
          </p:nvPr>
        </p:nvSpPr>
        <p:spPr>
          <a:xfrm>
            <a:off x="685800" y="3810000"/>
            <a:ext cx="5181600" cy="1524000"/>
          </a:xfrm>
        </p:spPr>
        <p:txBody>
          <a:bodyPr/>
          <a:lstStyle>
            <a:lvl1pPr marL="0" indent="0" algn="ctr">
              <a:buFontTx/>
              <a:buNone/>
              <a:defRPr sz="2800">
                <a:solidFill>
                  <a:schemeClr val="bg1"/>
                </a:solidFill>
              </a:defRPr>
            </a:lvl1pPr>
          </a:lstStyle>
          <a:p>
            <a:r>
              <a:rPr lang="en-US"/>
              <a:t>Click to edit Master subtitle style</a:t>
            </a:r>
          </a:p>
        </p:txBody>
      </p:sp>
    </p:spTree>
    <p:extLst>
      <p:ext uri="{BB962C8B-B14F-4D97-AF65-F5344CB8AC3E}">
        <p14:creationId xmlns:p14="http://schemas.microsoft.com/office/powerpoint/2010/main" val="9581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Rectangle 5">
            <a:extLst>
              <a:ext uri="{FF2B5EF4-FFF2-40B4-BE49-F238E27FC236}">
                <a16:creationId xmlns:a16="http://schemas.microsoft.com/office/drawing/2014/main" id="{E07F021B-F6C7-124F-A202-05926E81C6D0}"/>
              </a:ext>
            </a:extLst>
          </p:cNvPr>
          <p:cNvSpPr>
            <a:spLocks noGrp="1" noChangeArrowheads="1"/>
          </p:cNvSpPr>
          <p:nvPr>
            <p:ph type="ftr" sz="quarter" idx="10"/>
          </p:nvPr>
        </p:nvSpPr>
        <p:spPr>
          <a:ln/>
        </p:spPr>
        <p:txBody>
          <a:bodyPr/>
          <a:lstStyle>
            <a:lvl1pPr>
              <a:defRPr/>
            </a:lvl1pPr>
          </a:lstStyle>
          <a:p>
            <a:pPr>
              <a:defRPr/>
            </a:pPr>
            <a:r>
              <a:rPr lang="en-US"/>
              <a:t>Click View then Header and Footer to change this footer</a:t>
            </a:r>
          </a:p>
        </p:txBody>
      </p:sp>
    </p:spTree>
    <p:extLst>
      <p:ext uri="{BB962C8B-B14F-4D97-AF65-F5344CB8AC3E}">
        <p14:creationId xmlns:p14="http://schemas.microsoft.com/office/powerpoint/2010/main" val="179447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381000"/>
            <a:ext cx="1943100" cy="5257800"/>
          </a:xfrm>
        </p:spPr>
        <p:txBody>
          <a:bodyPr vert="eaVert"/>
          <a:lstStyle/>
          <a:p>
            <a:r>
              <a:rPr lang="fr-FR"/>
              <a:t>Cliquez pour modifier le style du titre</a:t>
            </a:r>
            <a:endParaRPr lang="en-CA"/>
          </a:p>
        </p:txBody>
      </p:sp>
      <p:sp>
        <p:nvSpPr>
          <p:cNvPr id="3" name="Espace réservé du texte vertical 2"/>
          <p:cNvSpPr>
            <a:spLocks noGrp="1"/>
          </p:cNvSpPr>
          <p:nvPr>
            <p:ph type="body" orient="vert" idx="1"/>
          </p:nvPr>
        </p:nvSpPr>
        <p:spPr>
          <a:xfrm>
            <a:off x="685800" y="381000"/>
            <a:ext cx="5676900" cy="5257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Rectangle 5">
            <a:extLst>
              <a:ext uri="{FF2B5EF4-FFF2-40B4-BE49-F238E27FC236}">
                <a16:creationId xmlns:a16="http://schemas.microsoft.com/office/drawing/2014/main" id="{0FDF2722-DBF7-564E-8B75-694015A390D3}"/>
              </a:ext>
            </a:extLst>
          </p:cNvPr>
          <p:cNvSpPr>
            <a:spLocks noGrp="1" noChangeArrowheads="1"/>
          </p:cNvSpPr>
          <p:nvPr>
            <p:ph type="ftr" sz="quarter" idx="10"/>
          </p:nvPr>
        </p:nvSpPr>
        <p:spPr>
          <a:ln/>
        </p:spPr>
        <p:txBody>
          <a:bodyPr/>
          <a:lstStyle>
            <a:lvl1pPr>
              <a:defRPr/>
            </a:lvl1pPr>
          </a:lstStyle>
          <a:p>
            <a:pPr>
              <a:defRPr/>
            </a:pPr>
            <a:r>
              <a:rPr lang="en-US"/>
              <a:t>Click View then Header and Footer to change this footer</a:t>
            </a:r>
          </a:p>
        </p:txBody>
      </p:sp>
    </p:spTree>
    <p:extLst>
      <p:ext uri="{BB962C8B-B14F-4D97-AF65-F5344CB8AC3E}">
        <p14:creationId xmlns:p14="http://schemas.microsoft.com/office/powerpoint/2010/main" val="261295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Rectangle 5">
            <a:extLst>
              <a:ext uri="{FF2B5EF4-FFF2-40B4-BE49-F238E27FC236}">
                <a16:creationId xmlns:a16="http://schemas.microsoft.com/office/drawing/2014/main" id="{283FEBCA-2BBB-1047-9D8B-9A45CA22C0E3}"/>
              </a:ext>
            </a:extLst>
          </p:cNvPr>
          <p:cNvSpPr>
            <a:spLocks noGrp="1" noChangeArrowheads="1"/>
          </p:cNvSpPr>
          <p:nvPr>
            <p:ph type="ftr" sz="quarter" idx="10"/>
          </p:nvPr>
        </p:nvSpPr>
        <p:spPr>
          <a:ln/>
        </p:spPr>
        <p:txBody>
          <a:bodyPr/>
          <a:lstStyle>
            <a:lvl1pPr>
              <a:defRPr/>
            </a:lvl1pPr>
          </a:lstStyle>
          <a:p>
            <a:pPr>
              <a:defRPr/>
            </a:pPr>
            <a:r>
              <a:rPr lang="en-US"/>
              <a:t>Click View then Header and Footer to change this footer</a:t>
            </a:r>
          </a:p>
        </p:txBody>
      </p:sp>
    </p:spTree>
    <p:extLst>
      <p:ext uri="{BB962C8B-B14F-4D97-AF65-F5344CB8AC3E}">
        <p14:creationId xmlns:p14="http://schemas.microsoft.com/office/powerpoint/2010/main" val="273744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en-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5">
            <a:extLst>
              <a:ext uri="{FF2B5EF4-FFF2-40B4-BE49-F238E27FC236}">
                <a16:creationId xmlns:a16="http://schemas.microsoft.com/office/drawing/2014/main" id="{33A09F22-2B3A-8047-9C4F-71D4E19E624E}"/>
              </a:ext>
            </a:extLst>
          </p:cNvPr>
          <p:cNvSpPr>
            <a:spLocks noGrp="1" noChangeArrowheads="1"/>
          </p:cNvSpPr>
          <p:nvPr>
            <p:ph type="ftr" sz="quarter" idx="10"/>
          </p:nvPr>
        </p:nvSpPr>
        <p:spPr>
          <a:ln/>
        </p:spPr>
        <p:txBody>
          <a:bodyPr/>
          <a:lstStyle>
            <a:lvl1pPr>
              <a:defRPr/>
            </a:lvl1pPr>
          </a:lstStyle>
          <a:p>
            <a:pPr>
              <a:defRPr/>
            </a:pPr>
            <a:r>
              <a:rPr lang="en-US"/>
              <a:t>Click View then Header and Footer to change this footer</a:t>
            </a:r>
          </a:p>
        </p:txBody>
      </p:sp>
    </p:spTree>
    <p:extLst>
      <p:ext uri="{BB962C8B-B14F-4D97-AF65-F5344CB8AC3E}">
        <p14:creationId xmlns:p14="http://schemas.microsoft.com/office/powerpoint/2010/main" val="3412880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contenu 2"/>
          <p:cNvSpPr>
            <a:spLocks noGrp="1"/>
          </p:cNvSpPr>
          <p:nvPr>
            <p:ph sz="half" idx="1"/>
          </p:nvPr>
        </p:nvSpPr>
        <p:spPr>
          <a:xfrm>
            <a:off x="685800" y="13716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contenu 3"/>
          <p:cNvSpPr>
            <a:spLocks noGrp="1"/>
          </p:cNvSpPr>
          <p:nvPr>
            <p:ph sz="half" idx="2"/>
          </p:nvPr>
        </p:nvSpPr>
        <p:spPr>
          <a:xfrm>
            <a:off x="4648200" y="13716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Rectangle 5">
            <a:extLst>
              <a:ext uri="{FF2B5EF4-FFF2-40B4-BE49-F238E27FC236}">
                <a16:creationId xmlns:a16="http://schemas.microsoft.com/office/drawing/2014/main" id="{F7A5F1C0-184B-264D-8739-B67A182D252B}"/>
              </a:ext>
            </a:extLst>
          </p:cNvPr>
          <p:cNvSpPr>
            <a:spLocks noGrp="1" noChangeArrowheads="1"/>
          </p:cNvSpPr>
          <p:nvPr>
            <p:ph type="ftr" sz="quarter" idx="10"/>
          </p:nvPr>
        </p:nvSpPr>
        <p:spPr>
          <a:ln/>
        </p:spPr>
        <p:txBody>
          <a:bodyPr/>
          <a:lstStyle>
            <a:lvl1pPr>
              <a:defRPr/>
            </a:lvl1pPr>
          </a:lstStyle>
          <a:p>
            <a:pPr>
              <a:defRPr/>
            </a:pPr>
            <a:r>
              <a:rPr lang="en-US"/>
              <a:t>Click View then Header and Footer to change this footer</a:t>
            </a:r>
          </a:p>
        </p:txBody>
      </p:sp>
    </p:spTree>
    <p:extLst>
      <p:ext uri="{BB962C8B-B14F-4D97-AF65-F5344CB8AC3E}">
        <p14:creationId xmlns:p14="http://schemas.microsoft.com/office/powerpoint/2010/main" val="979129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endParaRPr lang="en-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7" name="Rectangle 5">
            <a:extLst>
              <a:ext uri="{FF2B5EF4-FFF2-40B4-BE49-F238E27FC236}">
                <a16:creationId xmlns:a16="http://schemas.microsoft.com/office/drawing/2014/main" id="{7D02BB48-C171-954A-B28C-9B5EE663E6CB}"/>
              </a:ext>
            </a:extLst>
          </p:cNvPr>
          <p:cNvSpPr>
            <a:spLocks noGrp="1" noChangeArrowheads="1"/>
          </p:cNvSpPr>
          <p:nvPr>
            <p:ph type="ftr" sz="quarter" idx="10"/>
          </p:nvPr>
        </p:nvSpPr>
        <p:spPr>
          <a:ln/>
        </p:spPr>
        <p:txBody>
          <a:bodyPr/>
          <a:lstStyle>
            <a:lvl1pPr>
              <a:defRPr/>
            </a:lvl1pPr>
          </a:lstStyle>
          <a:p>
            <a:pPr>
              <a:defRPr/>
            </a:pPr>
            <a:r>
              <a:rPr lang="en-US"/>
              <a:t>Click View then Header and Footer to change this footer</a:t>
            </a:r>
          </a:p>
        </p:txBody>
      </p:sp>
    </p:spTree>
    <p:extLst>
      <p:ext uri="{BB962C8B-B14F-4D97-AF65-F5344CB8AC3E}">
        <p14:creationId xmlns:p14="http://schemas.microsoft.com/office/powerpoint/2010/main" val="69932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Rectangle 5">
            <a:extLst>
              <a:ext uri="{FF2B5EF4-FFF2-40B4-BE49-F238E27FC236}">
                <a16:creationId xmlns:a16="http://schemas.microsoft.com/office/drawing/2014/main" id="{F5866030-ED88-4544-9E16-CE70C03AC925}"/>
              </a:ext>
            </a:extLst>
          </p:cNvPr>
          <p:cNvSpPr>
            <a:spLocks noGrp="1" noChangeArrowheads="1"/>
          </p:cNvSpPr>
          <p:nvPr>
            <p:ph type="ftr" sz="quarter" idx="10"/>
          </p:nvPr>
        </p:nvSpPr>
        <p:spPr>
          <a:ln/>
        </p:spPr>
        <p:txBody>
          <a:bodyPr/>
          <a:lstStyle>
            <a:lvl1pPr>
              <a:defRPr/>
            </a:lvl1pPr>
          </a:lstStyle>
          <a:p>
            <a:pPr>
              <a:defRPr/>
            </a:pPr>
            <a:r>
              <a:rPr lang="en-US"/>
              <a:t>Click View then Header and Footer to change this footer</a:t>
            </a:r>
          </a:p>
        </p:txBody>
      </p:sp>
    </p:spTree>
    <p:extLst>
      <p:ext uri="{BB962C8B-B14F-4D97-AF65-F5344CB8AC3E}">
        <p14:creationId xmlns:p14="http://schemas.microsoft.com/office/powerpoint/2010/main" val="2424768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2DE87DD-C6D2-954B-A6B7-6BBA9275467B}"/>
              </a:ext>
            </a:extLst>
          </p:cNvPr>
          <p:cNvSpPr>
            <a:spLocks noGrp="1" noChangeArrowheads="1"/>
          </p:cNvSpPr>
          <p:nvPr>
            <p:ph type="ftr" sz="quarter" idx="10"/>
          </p:nvPr>
        </p:nvSpPr>
        <p:spPr>
          <a:ln/>
        </p:spPr>
        <p:txBody>
          <a:bodyPr/>
          <a:lstStyle>
            <a:lvl1pPr>
              <a:defRPr/>
            </a:lvl1pPr>
          </a:lstStyle>
          <a:p>
            <a:pPr>
              <a:defRPr/>
            </a:pPr>
            <a:r>
              <a:rPr lang="en-US"/>
              <a:t>Click View then Header and Footer to change this footer</a:t>
            </a:r>
          </a:p>
        </p:txBody>
      </p:sp>
    </p:spTree>
    <p:extLst>
      <p:ext uri="{BB962C8B-B14F-4D97-AF65-F5344CB8AC3E}">
        <p14:creationId xmlns:p14="http://schemas.microsoft.com/office/powerpoint/2010/main" val="428370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en-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a:extLst>
              <a:ext uri="{FF2B5EF4-FFF2-40B4-BE49-F238E27FC236}">
                <a16:creationId xmlns:a16="http://schemas.microsoft.com/office/drawing/2014/main" id="{49E51B86-1E16-6644-B39B-41F93369A559}"/>
              </a:ext>
            </a:extLst>
          </p:cNvPr>
          <p:cNvSpPr>
            <a:spLocks noGrp="1" noChangeArrowheads="1"/>
          </p:cNvSpPr>
          <p:nvPr>
            <p:ph type="ftr" sz="quarter" idx="10"/>
          </p:nvPr>
        </p:nvSpPr>
        <p:spPr>
          <a:ln/>
        </p:spPr>
        <p:txBody>
          <a:bodyPr/>
          <a:lstStyle>
            <a:lvl1pPr>
              <a:defRPr/>
            </a:lvl1pPr>
          </a:lstStyle>
          <a:p>
            <a:pPr>
              <a:defRPr/>
            </a:pPr>
            <a:r>
              <a:rPr lang="en-US"/>
              <a:t>Click View then Header and Footer to change this footer</a:t>
            </a:r>
          </a:p>
        </p:txBody>
      </p:sp>
    </p:spTree>
    <p:extLst>
      <p:ext uri="{BB962C8B-B14F-4D97-AF65-F5344CB8AC3E}">
        <p14:creationId xmlns:p14="http://schemas.microsoft.com/office/powerpoint/2010/main" val="1141663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en-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a:extLst>
              <a:ext uri="{FF2B5EF4-FFF2-40B4-BE49-F238E27FC236}">
                <a16:creationId xmlns:a16="http://schemas.microsoft.com/office/drawing/2014/main" id="{0E61C452-2800-594C-BC4E-A1BAFF34E8CE}"/>
              </a:ext>
            </a:extLst>
          </p:cNvPr>
          <p:cNvSpPr>
            <a:spLocks noGrp="1" noChangeArrowheads="1"/>
          </p:cNvSpPr>
          <p:nvPr>
            <p:ph type="ftr" sz="quarter" idx="10"/>
          </p:nvPr>
        </p:nvSpPr>
        <p:spPr>
          <a:ln/>
        </p:spPr>
        <p:txBody>
          <a:bodyPr/>
          <a:lstStyle>
            <a:lvl1pPr>
              <a:defRPr/>
            </a:lvl1pPr>
          </a:lstStyle>
          <a:p>
            <a:pPr>
              <a:defRPr/>
            </a:pPr>
            <a:r>
              <a:rPr lang="en-US"/>
              <a:t>Click View then Header and Footer to change this footer</a:t>
            </a:r>
          </a:p>
        </p:txBody>
      </p:sp>
    </p:spTree>
    <p:extLst>
      <p:ext uri="{BB962C8B-B14F-4D97-AF65-F5344CB8AC3E}">
        <p14:creationId xmlns:p14="http://schemas.microsoft.com/office/powerpoint/2010/main" val="3277642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152A9993-A927-0241-8EE8-1D6486BD27A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F824313A-A146-804D-8412-36D0E4C24447}"/>
              </a:ext>
            </a:extLst>
          </p:cNvPr>
          <p:cNvSpPr>
            <a:spLocks noGrp="1" noChangeArrowheads="1"/>
          </p:cNvSpPr>
          <p:nvPr>
            <p:ph type="title"/>
          </p:nvPr>
        </p:nvSpPr>
        <p:spPr bwMode="auto">
          <a:xfrm>
            <a:off x="685800" y="3810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8" name="Rectangle 3">
            <a:extLst>
              <a:ext uri="{FF2B5EF4-FFF2-40B4-BE49-F238E27FC236}">
                <a16:creationId xmlns:a16="http://schemas.microsoft.com/office/drawing/2014/main" id="{497DBB8E-2286-AA4D-BDC7-029973B4BD19}"/>
              </a:ext>
            </a:extLst>
          </p:cNvPr>
          <p:cNvSpPr>
            <a:spLocks noGrp="1" noChangeArrowheads="1"/>
          </p:cNvSpPr>
          <p:nvPr>
            <p:ph type="body" idx="1"/>
          </p:nvPr>
        </p:nvSpPr>
        <p:spPr bwMode="auto">
          <a:xfrm>
            <a:off x="685800" y="13716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1029" name="Rectangle 5">
            <a:extLst>
              <a:ext uri="{FF2B5EF4-FFF2-40B4-BE49-F238E27FC236}">
                <a16:creationId xmlns:a16="http://schemas.microsoft.com/office/drawing/2014/main" id="{61930538-9BF5-4741-B2B9-0A637DED15C5}"/>
              </a:ext>
            </a:extLst>
          </p:cNvPr>
          <p:cNvSpPr>
            <a:spLocks noGrp="1" noChangeArrowheads="1"/>
          </p:cNvSpPr>
          <p:nvPr>
            <p:ph type="ftr" sz="quarter" idx="3"/>
          </p:nvPr>
        </p:nvSpPr>
        <p:spPr bwMode="auto">
          <a:xfrm>
            <a:off x="304800" y="6248400"/>
            <a:ext cx="5791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defRPr>
            </a:lvl1pPr>
          </a:lstStyle>
          <a:p>
            <a:pPr>
              <a:defRPr/>
            </a:pPr>
            <a:r>
              <a:rPr lang="en-US"/>
              <a:t>Click View then Header and Footer to change this footer</a:t>
            </a:r>
          </a:p>
        </p:txBody>
      </p:sp>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dt="0"/>
  <p:txStyles>
    <p:titleStyle>
      <a:lvl1pPr algn="l" rtl="0" eaLnBrk="0" fontAlgn="base" hangingPunct="0">
        <a:spcBef>
          <a:spcPct val="0"/>
        </a:spcBef>
        <a:spcAft>
          <a:spcPct val="0"/>
        </a:spcAft>
        <a:defRPr sz="2800">
          <a:solidFill>
            <a:srgbClr val="990000"/>
          </a:solidFill>
          <a:latin typeface="+mj-lt"/>
          <a:ea typeface="+mj-ea"/>
          <a:cs typeface="+mj-cs"/>
        </a:defRPr>
      </a:lvl1pPr>
      <a:lvl2pPr algn="l" rtl="0" eaLnBrk="0" fontAlgn="base" hangingPunct="0">
        <a:spcBef>
          <a:spcPct val="0"/>
        </a:spcBef>
        <a:spcAft>
          <a:spcPct val="0"/>
        </a:spcAft>
        <a:defRPr sz="2800">
          <a:solidFill>
            <a:srgbClr val="990000"/>
          </a:solidFill>
          <a:latin typeface="Arial Black" pitchFamily="34" charset="0"/>
        </a:defRPr>
      </a:lvl2pPr>
      <a:lvl3pPr algn="l" rtl="0" eaLnBrk="0" fontAlgn="base" hangingPunct="0">
        <a:spcBef>
          <a:spcPct val="0"/>
        </a:spcBef>
        <a:spcAft>
          <a:spcPct val="0"/>
        </a:spcAft>
        <a:defRPr sz="2800">
          <a:solidFill>
            <a:srgbClr val="990000"/>
          </a:solidFill>
          <a:latin typeface="Arial Black" pitchFamily="34" charset="0"/>
        </a:defRPr>
      </a:lvl3pPr>
      <a:lvl4pPr algn="l" rtl="0" eaLnBrk="0" fontAlgn="base" hangingPunct="0">
        <a:spcBef>
          <a:spcPct val="0"/>
        </a:spcBef>
        <a:spcAft>
          <a:spcPct val="0"/>
        </a:spcAft>
        <a:defRPr sz="2800">
          <a:solidFill>
            <a:srgbClr val="990000"/>
          </a:solidFill>
          <a:latin typeface="Arial Black" pitchFamily="34" charset="0"/>
        </a:defRPr>
      </a:lvl4pPr>
      <a:lvl5pPr algn="l" rtl="0" eaLnBrk="0" fontAlgn="base" hangingPunct="0">
        <a:spcBef>
          <a:spcPct val="0"/>
        </a:spcBef>
        <a:spcAft>
          <a:spcPct val="0"/>
        </a:spcAft>
        <a:defRPr sz="2800">
          <a:solidFill>
            <a:srgbClr val="990000"/>
          </a:solidFill>
          <a:latin typeface="Arial Black" pitchFamily="34" charset="0"/>
        </a:defRPr>
      </a:lvl5pPr>
      <a:lvl6pPr marL="457200" algn="l" rtl="0" eaLnBrk="0" fontAlgn="base" hangingPunct="0">
        <a:spcBef>
          <a:spcPct val="0"/>
        </a:spcBef>
        <a:spcAft>
          <a:spcPct val="0"/>
        </a:spcAft>
        <a:defRPr sz="2800">
          <a:solidFill>
            <a:srgbClr val="990000"/>
          </a:solidFill>
          <a:latin typeface="Arial Black" pitchFamily="34" charset="0"/>
        </a:defRPr>
      </a:lvl6pPr>
      <a:lvl7pPr marL="914400" algn="l" rtl="0" eaLnBrk="0" fontAlgn="base" hangingPunct="0">
        <a:spcBef>
          <a:spcPct val="0"/>
        </a:spcBef>
        <a:spcAft>
          <a:spcPct val="0"/>
        </a:spcAft>
        <a:defRPr sz="2800">
          <a:solidFill>
            <a:srgbClr val="990000"/>
          </a:solidFill>
          <a:latin typeface="Arial Black" pitchFamily="34" charset="0"/>
        </a:defRPr>
      </a:lvl7pPr>
      <a:lvl8pPr marL="1371600" algn="l" rtl="0" eaLnBrk="0" fontAlgn="base" hangingPunct="0">
        <a:spcBef>
          <a:spcPct val="0"/>
        </a:spcBef>
        <a:spcAft>
          <a:spcPct val="0"/>
        </a:spcAft>
        <a:defRPr sz="2800">
          <a:solidFill>
            <a:srgbClr val="990000"/>
          </a:solidFill>
          <a:latin typeface="Arial Black" pitchFamily="34" charset="0"/>
        </a:defRPr>
      </a:lvl8pPr>
      <a:lvl9pPr marL="1828800" algn="l" rtl="0" eaLnBrk="0" fontAlgn="base" hangingPunct="0">
        <a:spcBef>
          <a:spcPct val="0"/>
        </a:spcBef>
        <a:spcAft>
          <a:spcPct val="0"/>
        </a:spcAft>
        <a:defRPr sz="2800">
          <a:solidFill>
            <a:srgbClr val="990000"/>
          </a:solidFill>
          <a:latin typeface="Arial Black"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6B91518-8AE7-6E4D-9775-3AE07E5C094D}"/>
              </a:ext>
            </a:extLst>
          </p:cNvPr>
          <p:cNvSpPr>
            <a:spLocks noGrp="1"/>
          </p:cNvSpPr>
          <p:nvPr>
            <p:ph type="ctrTitle"/>
          </p:nvPr>
        </p:nvSpPr>
        <p:spPr>
          <a:xfrm>
            <a:off x="228600" y="1447800"/>
            <a:ext cx="6019800" cy="2057400"/>
          </a:xfrm>
        </p:spPr>
        <p:txBody>
          <a:bodyPr>
            <a:normAutofit fontScale="90000"/>
          </a:bodyPr>
          <a:lstStyle/>
          <a:p>
            <a:pPr>
              <a:defRPr/>
            </a:pPr>
            <a:r>
              <a:rPr lang="en-US" altLang="ko-KR" b="1" dirty="0">
                <a:latin typeface="Times New Roman"/>
              </a:rPr>
              <a:t>Overhead </a:t>
            </a:r>
            <a:r>
              <a:rPr lang="en-US" altLang="ko-KR" b="1" dirty="0" err="1">
                <a:latin typeface="Times New Roman"/>
              </a:rPr>
              <a:t>labour</a:t>
            </a:r>
            <a:r>
              <a:rPr lang="en-US" altLang="ko-KR" b="1" dirty="0">
                <a:latin typeface="Times New Roman"/>
              </a:rPr>
              <a:t> costs in a neo-</a:t>
            </a:r>
            <a:r>
              <a:rPr lang="en-US" altLang="ko-KR" b="1" dirty="0" err="1">
                <a:latin typeface="Times New Roman"/>
              </a:rPr>
              <a:t>Kaleckian</a:t>
            </a:r>
            <a:r>
              <a:rPr lang="en-US" altLang="ko-KR" b="1" dirty="0">
                <a:latin typeface="Times New Roman"/>
              </a:rPr>
              <a:t> growth model with autonomous non-capacity creating expenditures</a:t>
            </a:r>
            <a:endParaRPr lang="ko-KR" altLang="en-US" dirty="0"/>
          </a:p>
        </p:txBody>
      </p:sp>
      <p:sp>
        <p:nvSpPr>
          <p:cNvPr id="4099" name="부제목 2">
            <a:extLst>
              <a:ext uri="{FF2B5EF4-FFF2-40B4-BE49-F238E27FC236}">
                <a16:creationId xmlns:a16="http://schemas.microsoft.com/office/drawing/2014/main" id="{0411892F-222F-D448-88AA-9CA4B27BBEAE}"/>
              </a:ext>
            </a:extLst>
          </p:cNvPr>
          <p:cNvSpPr>
            <a:spLocks noGrp="1" noChangeArrowheads="1"/>
          </p:cNvSpPr>
          <p:nvPr>
            <p:ph type="subTitle" idx="1"/>
          </p:nvPr>
        </p:nvSpPr>
        <p:spPr/>
        <p:txBody>
          <a:bodyPr/>
          <a:lstStyle/>
          <a:p>
            <a:r>
              <a:rPr lang="en-US" altLang="ko-KR">
                <a:ea typeface="굴림" panose="020B0600000101010101" pitchFamily="34" charset="-127"/>
              </a:rPr>
              <a:t>Marc Lavoie </a:t>
            </a:r>
          </a:p>
          <a:p>
            <a:r>
              <a:rPr lang="en-US" altLang="ko-KR">
                <a:ea typeface="굴림" panose="020B0600000101010101" pitchFamily="34" charset="-127"/>
              </a:rPr>
              <a:t>and </a:t>
            </a:r>
          </a:p>
          <a:p>
            <a:r>
              <a:rPr lang="en-US" altLang="ko-KR">
                <a:ea typeface="굴림" panose="020B0600000101010101" pitchFamily="34" charset="-127"/>
              </a:rPr>
              <a:t>Won Jun Nah</a:t>
            </a:r>
          </a:p>
        </p:txBody>
      </p:sp>
      <p:pic>
        <p:nvPicPr>
          <p:cNvPr id="4100" name="Image 1">
            <a:extLst>
              <a:ext uri="{FF2B5EF4-FFF2-40B4-BE49-F238E27FC236}">
                <a16:creationId xmlns:a16="http://schemas.microsoft.com/office/drawing/2014/main" id="{82D89306-4171-DE48-9AAC-F8272590D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838" y="2895600"/>
            <a:ext cx="241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863A29B-174B-0549-83C3-56D2697F6848}"/>
              </a:ext>
            </a:extLst>
          </p:cNvPr>
          <p:cNvSpPr>
            <a:spLocks noGrp="1"/>
          </p:cNvSpPr>
          <p:nvPr>
            <p:ph type="title"/>
          </p:nvPr>
        </p:nvSpPr>
        <p:spPr>
          <a:xfrm>
            <a:off x="685800" y="228600"/>
            <a:ext cx="7772400" cy="762000"/>
          </a:xfrm>
        </p:spPr>
        <p:txBody>
          <a:bodyPr>
            <a:normAutofit fontScale="90000"/>
          </a:bodyPr>
          <a:lstStyle/>
          <a:p>
            <a:pPr>
              <a:defRPr/>
            </a:pPr>
            <a:r>
              <a:rPr lang="en-US" altLang="ko-KR" dirty="0">
                <a:latin typeface="Times New Roman" panose="02020603050405020304" pitchFamily="18" charset="0"/>
                <a:cs typeface="Times New Roman" panose="02020603050405020304" pitchFamily="18" charset="0"/>
              </a:rPr>
              <a:t>Autonomously growing, non-capacity creating, expenditure</a:t>
            </a:r>
            <a:endParaRPr lang="ko-KR" altLang="en-US" dirty="0">
              <a:latin typeface="Times New Roman" panose="02020603050405020304" pitchFamily="18" charset="0"/>
              <a:cs typeface="Times New Roman" panose="02020603050405020304" pitchFamily="18" charset="0"/>
            </a:endParaRPr>
          </a:p>
        </p:txBody>
      </p:sp>
      <p:sp>
        <p:nvSpPr>
          <p:cNvPr id="13315" name="세로 텍스트 개체 틀 2">
            <a:extLst>
              <a:ext uri="{FF2B5EF4-FFF2-40B4-BE49-F238E27FC236}">
                <a16:creationId xmlns:a16="http://schemas.microsoft.com/office/drawing/2014/main" id="{656B14FC-42AA-4042-878E-B7AB0B4F9E17}"/>
              </a:ext>
            </a:extLst>
          </p:cNvPr>
          <p:cNvSpPr>
            <a:spLocks noGrp="1" noChangeArrowheads="1"/>
          </p:cNvSpPr>
          <p:nvPr>
            <p:ph type="body" orient="vert" idx="1"/>
          </p:nvPr>
        </p:nvSpPr>
        <p:spPr>
          <a:xfrm>
            <a:off x="457200" y="1143000"/>
            <a:ext cx="8229600" cy="5165725"/>
          </a:xfrm>
        </p:spPr>
        <p:txBody>
          <a:bodyPr vert="horz"/>
          <a:lstStyle/>
          <a:p>
            <a:r>
              <a:rPr lang="en-US" altLang="ko-KR">
                <a:latin typeface="Times New Roman" panose="02020603050405020304" pitchFamily="18" charset="0"/>
                <a:ea typeface="굴림" panose="020B0600000101010101" pitchFamily="34" charset="-127"/>
                <a:cs typeface="Times New Roman" panose="02020603050405020304" pitchFamily="18" charset="0"/>
              </a:rPr>
              <a:t>Our model builds on the general recognition that the growth model with autonomously-growing expenditures may be an appropriate way to model basic stylized facts of modern economies with access to credit (Fiebiger 2018)</a:t>
            </a:r>
          </a:p>
          <a:p>
            <a:r>
              <a:rPr lang="en-US" altLang="ko-KR">
                <a:latin typeface="Times New Roman" panose="02020603050405020304" pitchFamily="18" charset="0"/>
                <a:ea typeface="굴림" panose="020B0600000101010101" pitchFamily="34" charset="-127"/>
                <a:cs typeface="Times New Roman" panose="02020603050405020304" pitchFamily="18" charset="0"/>
              </a:rPr>
              <a:t>This new formulation is in a sense closer to empirical studies, in the sense that they assess ‘level effects’ of changes in income distribution, in contrast to the standard neo-Kaleckian models which focus on a ‘growth rate effect’. </a:t>
            </a:r>
          </a:p>
          <a:p>
            <a:pPr lvl="1"/>
            <a:r>
              <a:rPr lang="en-US" altLang="ko-KR">
                <a:latin typeface="Times New Roman" panose="02020603050405020304" pitchFamily="18" charset="0"/>
                <a:ea typeface="굴림" panose="020B0600000101010101" pitchFamily="34" charset="-127"/>
                <a:cs typeface="Times New Roman" panose="02020603050405020304" pitchFamily="18" charset="0"/>
              </a:rPr>
              <a:t>Supermultiplier (Sraffian) models of Freitas and Serrano (2015), Serrano and Freitas (2017); </a:t>
            </a:r>
          </a:p>
          <a:p>
            <a:pPr lvl="1"/>
            <a:r>
              <a:rPr lang="en-US" altLang="ko-KR">
                <a:latin typeface="Times New Roman" panose="02020603050405020304" pitchFamily="18" charset="0"/>
                <a:ea typeface="굴림" panose="020B0600000101010101" pitchFamily="34" charset="-127"/>
                <a:cs typeface="Times New Roman" panose="02020603050405020304" pitchFamily="18" charset="0"/>
              </a:rPr>
              <a:t>Kaleckian models of Allain (2015, 2019), Dutt (2019), Hein (2018), Fazzari et al. (2020), Lavoie (2016), Pariboni (2016), Nah and Lavoie (2017, 2019a, 2019b)</a:t>
            </a:r>
          </a:p>
          <a:p>
            <a:endParaRPr lang="en-US" altLang="ko-KR">
              <a:latin typeface="Times New Roman" panose="02020603050405020304" pitchFamily="18" charset="0"/>
              <a:ea typeface="굴림" panose="020B0600000101010101" pitchFamily="34" charset="-127"/>
              <a:cs typeface="Times New Roman" panose="02020603050405020304" pitchFamily="18" charset="0"/>
            </a:endParaRPr>
          </a:p>
          <a:p>
            <a:endParaRPr lang="ko-KR" altLang="en-US">
              <a:latin typeface="Times New Roman" panose="02020603050405020304" pitchFamily="18" charset="0"/>
              <a:ea typeface="굴림" panose="020B0600000101010101" pitchFamily="34" charset="-127"/>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a:extLst>
              <a:ext uri="{FF2B5EF4-FFF2-40B4-BE49-F238E27FC236}">
                <a16:creationId xmlns:a16="http://schemas.microsoft.com/office/drawing/2014/main" id="{9A7FC8F2-CB35-8E46-A0BF-8E17F572B16B}"/>
              </a:ext>
            </a:extLst>
          </p:cNvPr>
          <p:cNvSpPr>
            <a:spLocks noGrp="1" noChangeArrowheads="1"/>
          </p:cNvSpPr>
          <p:nvPr>
            <p:ph type="title"/>
          </p:nvPr>
        </p:nvSpPr>
        <p:spPr/>
        <p:txBody>
          <a:bodyPr/>
          <a:lstStyle/>
          <a:p>
            <a:r>
              <a:rPr lang="en-US" altLang="ko-KR" b="1">
                <a:latin typeface="Times New Roman" panose="02020603050405020304" pitchFamily="18" charset="0"/>
                <a:ea typeface="굴림" panose="020B0600000101010101" pitchFamily="34" charset="-127"/>
                <a:cs typeface="Times New Roman" panose="02020603050405020304" pitchFamily="18" charset="0"/>
              </a:rPr>
              <a:t>Outline</a:t>
            </a:r>
            <a:endParaRPr lang="ko-KR" altLang="en-US" b="1">
              <a:latin typeface="Times New Roman" panose="02020603050405020304" pitchFamily="18" charset="0"/>
              <a:ea typeface="굴림" panose="020B0600000101010101" pitchFamily="34" charset="-127"/>
              <a:cs typeface="Times New Roman" panose="02020603050405020304" pitchFamily="18" charset="0"/>
            </a:endParaRPr>
          </a:p>
        </p:txBody>
      </p:sp>
      <p:sp>
        <p:nvSpPr>
          <p:cNvPr id="14339" name="세로 텍스트 개체 틀 2">
            <a:extLst>
              <a:ext uri="{FF2B5EF4-FFF2-40B4-BE49-F238E27FC236}">
                <a16:creationId xmlns:a16="http://schemas.microsoft.com/office/drawing/2014/main" id="{608FDAD7-92A8-FF4E-8FF1-C18E43DC440D}"/>
              </a:ext>
            </a:extLst>
          </p:cNvPr>
          <p:cNvSpPr>
            <a:spLocks noGrp="1" noChangeArrowheads="1"/>
          </p:cNvSpPr>
          <p:nvPr>
            <p:ph type="body" orient="vert" idx="1"/>
          </p:nvPr>
        </p:nvSpPr>
        <p:spPr/>
        <p:txBody>
          <a:bodyPr vert="horz"/>
          <a:lstStyle/>
          <a:p>
            <a:r>
              <a:rPr lang="en-US" altLang="ko-KR" sz="2400">
                <a:latin typeface="Times New Roman" panose="02020603050405020304" pitchFamily="18" charset="0"/>
                <a:ea typeface="굴림" panose="020B0600000101010101" pitchFamily="34" charset="-127"/>
                <a:cs typeface="Times New Roman" panose="02020603050405020304" pitchFamily="18" charset="0"/>
              </a:rPr>
              <a:t>The model economy with some basic equations</a:t>
            </a:r>
          </a:p>
          <a:p>
            <a:pPr lvl="1"/>
            <a:r>
              <a:rPr lang="en-US" altLang="ko-KR" sz="2400">
                <a:latin typeface="Times New Roman" panose="02020603050405020304" pitchFamily="18" charset="0"/>
                <a:ea typeface="굴림" panose="020B0600000101010101" pitchFamily="34" charset="-127"/>
                <a:cs typeface="Times New Roman" panose="02020603050405020304" pitchFamily="18" charset="0"/>
              </a:rPr>
              <a:t>Pricing equations</a:t>
            </a:r>
          </a:p>
          <a:p>
            <a:pPr lvl="1"/>
            <a:r>
              <a:rPr lang="en-US" altLang="ko-KR" sz="2400">
                <a:latin typeface="Times New Roman" panose="02020603050405020304" pitchFamily="18" charset="0"/>
                <a:ea typeface="굴림" panose="020B0600000101010101" pitchFamily="34" charset="-127"/>
                <a:cs typeface="Times New Roman" panose="02020603050405020304" pitchFamily="18" charset="0"/>
              </a:rPr>
              <a:t>Income shares</a:t>
            </a:r>
          </a:p>
          <a:p>
            <a:pPr lvl="1"/>
            <a:r>
              <a:rPr lang="en-US" altLang="ko-KR" sz="2400">
                <a:latin typeface="Times New Roman" panose="02020603050405020304" pitchFamily="18" charset="0"/>
                <a:ea typeface="굴림" panose="020B0600000101010101" pitchFamily="34" charset="-127"/>
                <a:cs typeface="Times New Roman" panose="02020603050405020304" pitchFamily="18" charset="0"/>
              </a:rPr>
              <a:t>Saving and investment equations</a:t>
            </a:r>
          </a:p>
          <a:p>
            <a:r>
              <a:rPr lang="en-US" altLang="ko-KR" sz="2400">
                <a:latin typeface="Times New Roman" panose="02020603050405020304" pitchFamily="18" charset="0"/>
                <a:ea typeface="굴림" panose="020B0600000101010101" pitchFamily="34" charset="-127"/>
                <a:cs typeface="Times New Roman" panose="02020603050405020304" pitchFamily="18" charset="0"/>
              </a:rPr>
              <a:t>Short-run equilibrium, a change in the wage premium to managers</a:t>
            </a:r>
          </a:p>
          <a:p>
            <a:r>
              <a:rPr lang="en-US" altLang="ko-KR" sz="2400">
                <a:latin typeface="Times New Roman" panose="02020603050405020304" pitchFamily="18" charset="0"/>
                <a:ea typeface="굴림" panose="020B0600000101010101" pitchFamily="34" charset="-127"/>
                <a:cs typeface="Times New Roman" panose="02020603050405020304" pitchFamily="18" charset="0"/>
              </a:rPr>
              <a:t>Short-run equilibrium, a change in the target rate of return</a:t>
            </a:r>
          </a:p>
          <a:p>
            <a:r>
              <a:rPr lang="en-US" altLang="ko-KR" sz="2400">
                <a:latin typeface="Times New Roman" panose="02020603050405020304" pitchFamily="18" charset="0"/>
                <a:ea typeface="굴림" panose="020B0600000101010101" pitchFamily="34" charset="-127"/>
                <a:cs typeface="Times New Roman" panose="02020603050405020304" pitchFamily="18" charset="0"/>
              </a:rPr>
              <a:t>Long-run equilibrium</a:t>
            </a:r>
          </a:p>
          <a:p>
            <a:r>
              <a:rPr lang="en-US" altLang="ko-KR" sz="2400">
                <a:latin typeface="Times New Roman" panose="02020603050405020304" pitchFamily="18" charset="0"/>
                <a:ea typeface="굴림" panose="020B0600000101010101" pitchFamily="34" charset="-127"/>
                <a:cs typeface="Times New Roman" panose="02020603050405020304" pitchFamily="18" charset="0"/>
              </a:rPr>
              <a:t>Concluding remarks</a:t>
            </a:r>
          </a:p>
          <a:p>
            <a:endParaRPr lang="ko-KR" altLang="en-US">
              <a:latin typeface="Times New Roman" panose="02020603050405020304" pitchFamily="18" charset="0"/>
              <a:ea typeface="굴림" panose="020B0600000101010101" pitchFamily="34" charset="-127"/>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제목 1">
            <a:extLst>
              <a:ext uri="{FF2B5EF4-FFF2-40B4-BE49-F238E27FC236}">
                <a16:creationId xmlns:a16="http://schemas.microsoft.com/office/drawing/2014/main" id="{4C959562-B4F3-7B49-9886-C4B884D8C514}"/>
              </a:ext>
            </a:extLst>
          </p:cNvPr>
          <p:cNvSpPr>
            <a:spLocks noGrp="1" noChangeArrowheads="1"/>
          </p:cNvSpPr>
          <p:nvPr>
            <p:ph type="title"/>
          </p:nvPr>
        </p:nvSpPr>
        <p:spPr/>
        <p:txBody>
          <a:bodyPr/>
          <a:lstStyle/>
          <a:p>
            <a:r>
              <a:rPr lang="en-US" altLang="ko-KR">
                <a:latin typeface="Times New Roman" panose="02020603050405020304" pitchFamily="18" charset="0"/>
                <a:ea typeface="굴림" panose="020B0600000101010101" pitchFamily="34" charset="-127"/>
                <a:cs typeface="Times New Roman" panose="02020603050405020304" pitchFamily="18" charset="0"/>
              </a:rPr>
              <a:t>The model economy: pricing</a:t>
            </a:r>
            <a:endParaRPr lang="ko-KR" altLang="en-US">
              <a:latin typeface="Times New Roman" panose="02020603050405020304" pitchFamily="18" charset="0"/>
              <a:ea typeface="굴림" panose="020B0600000101010101" pitchFamily="34" charset="-127"/>
              <a:cs typeface="Times New Roman" panose="02020603050405020304" pitchFamily="18" charset="0"/>
            </a:endParaRPr>
          </a:p>
        </p:txBody>
      </p:sp>
      <p:sp>
        <p:nvSpPr>
          <p:cNvPr id="3" name="세로 텍스트 개체 틀 2">
            <a:extLst>
              <a:ext uri="{FF2B5EF4-FFF2-40B4-BE49-F238E27FC236}">
                <a16:creationId xmlns:a16="http://schemas.microsoft.com/office/drawing/2014/main" id="{25D82D91-82E9-8A45-9FCA-10A4758BA02E}"/>
              </a:ext>
            </a:extLst>
          </p:cNvPr>
          <p:cNvSpPr>
            <a:spLocks noGrp="1" noRot="1" noChangeAspect="1" noMove="1" noResize="1" noEditPoints="1" noAdjustHandles="1" noChangeArrowheads="1" noChangeShapeType="1" noTextEdit="1"/>
          </p:cNvSpPr>
          <p:nvPr>
            <p:ph type="body" orient="vert" idx="1"/>
          </p:nvPr>
        </p:nvSpPr>
        <p:spPr>
          <a:blipFill>
            <a:blip r:embed="rId2"/>
            <a:stretch>
              <a:fillRect l="-784" t="-714"/>
            </a:stretch>
          </a:blipFill>
        </p:spPr>
        <p:txBody>
          <a:bodyPr/>
          <a:lstStyle/>
          <a:p>
            <a:pPr>
              <a:defRPr/>
            </a:pPr>
            <a:r>
              <a:rPr lang="fr-CA">
                <a:noFil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제목 1">
            <a:extLst>
              <a:ext uri="{FF2B5EF4-FFF2-40B4-BE49-F238E27FC236}">
                <a16:creationId xmlns:a16="http://schemas.microsoft.com/office/drawing/2014/main" id="{63013F0D-3241-DC47-882F-51C333429764}"/>
              </a:ext>
            </a:extLst>
          </p:cNvPr>
          <p:cNvSpPr>
            <a:spLocks noGrp="1" noChangeArrowheads="1"/>
          </p:cNvSpPr>
          <p:nvPr>
            <p:ph type="title"/>
          </p:nvPr>
        </p:nvSpPr>
        <p:spPr/>
        <p:txBody>
          <a:bodyPr/>
          <a:lstStyle/>
          <a:p>
            <a:r>
              <a:rPr lang="en-US" altLang="ko-KR">
                <a:latin typeface="Times New Roman" panose="02020603050405020304" pitchFamily="18" charset="0"/>
                <a:ea typeface="굴림" panose="020B0600000101010101" pitchFamily="34" charset="-127"/>
                <a:cs typeface="Times New Roman" panose="02020603050405020304" pitchFamily="18" charset="0"/>
              </a:rPr>
              <a:t>The model economy: pricing</a:t>
            </a:r>
            <a:endParaRPr lang="ko-KR" altLang="en-US">
              <a:latin typeface="Times New Roman" panose="02020603050405020304" pitchFamily="18" charset="0"/>
              <a:ea typeface="굴림" panose="020B0600000101010101" pitchFamily="34" charset="-127"/>
              <a:cs typeface="Times New Roman" panose="02020603050405020304" pitchFamily="18" charset="0"/>
            </a:endParaRPr>
          </a:p>
        </p:txBody>
      </p:sp>
      <p:sp>
        <p:nvSpPr>
          <p:cNvPr id="3" name="세로 텍스트 개체 틀 2">
            <a:extLst>
              <a:ext uri="{FF2B5EF4-FFF2-40B4-BE49-F238E27FC236}">
                <a16:creationId xmlns:a16="http://schemas.microsoft.com/office/drawing/2014/main" id="{A3C86F8F-467B-7543-8F2E-D9C3D3ED33B2}"/>
              </a:ext>
            </a:extLst>
          </p:cNvPr>
          <p:cNvSpPr>
            <a:spLocks noGrp="1" noRot="1" noChangeAspect="1" noMove="1" noResize="1" noEditPoints="1" noAdjustHandles="1" noChangeArrowheads="1" noChangeShapeType="1" noTextEdit="1"/>
          </p:cNvSpPr>
          <p:nvPr>
            <p:ph type="body" orient="vert" idx="1"/>
          </p:nvPr>
        </p:nvSpPr>
        <p:spPr>
          <a:blipFill>
            <a:blip r:embed="rId2"/>
            <a:stretch>
              <a:fillRect l="-784" t="-714" r="-863"/>
            </a:stretch>
          </a:blipFill>
        </p:spPr>
        <p:txBody>
          <a:bodyPr/>
          <a:lstStyle/>
          <a:p>
            <a:pPr>
              <a:defRPr/>
            </a:pPr>
            <a:r>
              <a:rPr lang="fr-CA">
                <a:no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제목 1">
            <a:extLst>
              <a:ext uri="{FF2B5EF4-FFF2-40B4-BE49-F238E27FC236}">
                <a16:creationId xmlns:a16="http://schemas.microsoft.com/office/drawing/2014/main" id="{C44735C6-DB86-3F4D-8A98-2C3AC0D37E2F}"/>
              </a:ext>
            </a:extLst>
          </p:cNvPr>
          <p:cNvSpPr>
            <a:spLocks noGrp="1" noChangeArrowheads="1"/>
          </p:cNvSpPr>
          <p:nvPr>
            <p:ph type="title"/>
          </p:nvPr>
        </p:nvSpPr>
        <p:spPr/>
        <p:txBody>
          <a:bodyPr/>
          <a:lstStyle/>
          <a:p>
            <a:r>
              <a:rPr lang="en-US" altLang="ko-KR">
                <a:latin typeface="Times New Roman" panose="02020603050405020304" pitchFamily="18" charset="0"/>
                <a:ea typeface="굴림" panose="020B0600000101010101" pitchFamily="34" charset="-127"/>
                <a:cs typeface="Times New Roman" panose="02020603050405020304" pitchFamily="18" charset="0"/>
              </a:rPr>
              <a:t>The model economy: income shares</a:t>
            </a:r>
            <a:endParaRPr lang="ko-KR" altLang="en-US">
              <a:latin typeface="Times New Roman" panose="02020603050405020304" pitchFamily="18" charset="0"/>
              <a:ea typeface="굴림" panose="020B0600000101010101" pitchFamily="34" charset="-127"/>
              <a:cs typeface="Times New Roman" panose="02020603050405020304" pitchFamily="18" charset="0"/>
            </a:endParaRPr>
          </a:p>
        </p:txBody>
      </p:sp>
      <p:sp>
        <p:nvSpPr>
          <p:cNvPr id="3" name="세로 텍스트 개체 틀 2">
            <a:extLst>
              <a:ext uri="{FF2B5EF4-FFF2-40B4-BE49-F238E27FC236}">
                <a16:creationId xmlns:a16="http://schemas.microsoft.com/office/drawing/2014/main" id="{1EA549D0-774F-014E-84E1-5E31B9A9388B}"/>
              </a:ext>
            </a:extLst>
          </p:cNvPr>
          <p:cNvSpPr>
            <a:spLocks noGrp="1" noRot="1" noChangeAspect="1" noMove="1" noResize="1" noEditPoints="1" noAdjustHandles="1" noChangeArrowheads="1" noChangeShapeType="1" noTextEdit="1"/>
          </p:cNvSpPr>
          <p:nvPr>
            <p:ph type="body" orient="vert" idx="1"/>
          </p:nvPr>
        </p:nvSpPr>
        <p:spPr>
          <a:blipFill>
            <a:blip r:embed="rId2"/>
            <a:stretch>
              <a:fillRect l="-706" t="-714"/>
            </a:stretch>
          </a:blipFill>
        </p:spPr>
        <p:txBody>
          <a:bodyPr/>
          <a:lstStyle/>
          <a:p>
            <a:pPr>
              <a:defRPr/>
            </a:pPr>
            <a:r>
              <a:rPr lang="fr-CA" dirty="0">
                <a:no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제목 1">
            <a:extLst>
              <a:ext uri="{FF2B5EF4-FFF2-40B4-BE49-F238E27FC236}">
                <a16:creationId xmlns:a16="http://schemas.microsoft.com/office/drawing/2014/main" id="{14E53696-E011-AF45-B724-37A97CFD665E}"/>
              </a:ext>
            </a:extLst>
          </p:cNvPr>
          <p:cNvSpPr>
            <a:spLocks noGrp="1" noChangeArrowheads="1"/>
          </p:cNvSpPr>
          <p:nvPr>
            <p:ph type="title"/>
          </p:nvPr>
        </p:nvSpPr>
        <p:spPr/>
        <p:txBody>
          <a:bodyPr/>
          <a:lstStyle/>
          <a:p>
            <a:r>
              <a:rPr lang="en-US" altLang="ko-KR">
                <a:latin typeface="Times New Roman" panose="02020603050405020304" pitchFamily="18" charset="0"/>
                <a:ea typeface="굴림" panose="020B0600000101010101" pitchFamily="34" charset="-127"/>
                <a:cs typeface="Times New Roman" panose="02020603050405020304" pitchFamily="18" charset="0"/>
              </a:rPr>
              <a:t>The model economy: income shares</a:t>
            </a:r>
            <a:endParaRPr lang="ko-KR" altLang="en-US">
              <a:latin typeface="Times New Roman" panose="02020603050405020304" pitchFamily="18" charset="0"/>
              <a:ea typeface="굴림" panose="020B0600000101010101" pitchFamily="34" charset="-127"/>
              <a:cs typeface="Times New Roman" panose="02020603050405020304" pitchFamily="18" charset="0"/>
            </a:endParaRPr>
          </a:p>
        </p:txBody>
      </p:sp>
      <p:sp>
        <p:nvSpPr>
          <p:cNvPr id="3" name="세로 텍스트 개체 틀 2">
            <a:extLst>
              <a:ext uri="{FF2B5EF4-FFF2-40B4-BE49-F238E27FC236}">
                <a16:creationId xmlns:a16="http://schemas.microsoft.com/office/drawing/2014/main" id="{99090C42-1AAF-F045-BB63-E8A33963277C}"/>
              </a:ext>
            </a:extLst>
          </p:cNvPr>
          <p:cNvSpPr>
            <a:spLocks noGrp="1"/>
          </p:cNvSpPr>
          <p:nvPr>
            <p:ph type="body" orient="vert" idx="1"/>
          </p:nvPr>
        </p:nvSpPr>
        <p:spPr/>
        <p:txBody>
          <a:bodyPr vert="horz">
            <a:normAutofit/>
          </a:bodyPr>
          <a:lstStyle/>
          <a:p>
            <a:pPr>
              <a:defRPr/>
            </a:pPr>
            <a:r>
              <a:rPr lang="en-US" altLang="ko-KR" dirty="0">
                <a:latin typeface="Times New Roman" panose="02020603050405020304" pitchFamily="18" charset="0"/>
                <a:cs typeface="Times New Roman" panose="02020603050405020304" pitchFamily="18" charset="0"/>
              </a:rPr>
              <a:t>An expansion in effective demand brings about changes in the composition of </a:t>
            </a:r>
            <a:r>
              <a:rPr lang="en-US" altLang="ko-KR" dirty="0" err="1">
                <a:latin typeface="Times New Roman" panose="02020603050405020304" pitchFamily="18" charset="0"/>
                <a:cs typeface="Times New Roman" panose="02020603050405020304" pitchFamily="18" charset="0"/>
              </a:rPr>
              <a:t>labour</a:t>
            </a:r>
            <a:r>
              <a:rPr lang="en-US" altLang="ko-KR" dirty="0">
                <a:latin typeface="Times New Roman" panose="02020603050405020304" pitchFamily="18" charset="0"/>
                <a:cs typeface="Times New Roman" panose="02020603050405020304" pitchFamily="18" charset="0"/>
              </a:rPr>
              <a:t>. Hence, the share of profits tends to increase with the rate of capacity utilization.</a:t>
            </a:r>
          </a:p>
          <a:p>
            <a:pPr>
              <a:defRPr/>
            </a:pPr>
            <a:r>
              <a:rPr lang="en-US" altLang="ko-KR" dirty="0">
                <a:latin typeface="Times New Roman" panose="02020603050405020304" pitchFamily="18" charset="0"/>
                <a:cs typeface="Times New Roman" panose="02020603050405020304" pitchFamily="18" charset="0"/>
              </a:rPr>
              <a:t>In the presence of overhead </a:t>
            </a:r>
            <a:r>
              <a:rPr lang="en-US" altLang="ko-KR" dirty="0" err="1">
                <a:latin typeface="Times New Roman" panose="02020603050405020304" pitchFamily="18" charset="0"/>
                <a:cs typeface="Times New Roman" panose="02020603050405020304" pitchFamily="18" charset="0"/>
              </a:rPr>
              <a:t>labour</a:t>
            </a:r>
            <a:r>
              <a:rPr lang="en-US" altLang="ko-KR" dirty="0">
                <a:latin typeface="Times New Roman" panose="02020603050405020304" pitchFamily="18" charset="0"/>
                <a:cs typeface="Times New Roman" panose="02020603050405020304" pitchFamily="18" charset="0"/>
              </a:rPr>
              <a:t>, the traditional profit share will not succeed in isolating the pure effects of profitability on accumulation, in contrast to what is argued in most empirical studies (Lavoie 2017 (EJEEP), Sherman and Evans (1984), Weisskopf 1979). </a:t>
            </a:r>
          </a:p>
          <a:p>
            <a:pPr>
              <a:defRPr/>
            </a:pPr>
            <a:r>
              <a:rPr lang="en-US" altLang="ko-KR" dirty="0">
                <a:latin typeface="Times New Roman" panose="02020603050405020304" pitchFamily="18" charset="0"/>
                <a:cs typeface="Times New Roman" panose="02020603050405020304" pitchFamily="18" charset="0"/>
              </a:rPr>
              <a:t>Empirical research based on the evolution of the profit share is likely to be biased in finding a profit-led demand regime</a:t>
            </a:r>
          </a:p>
          <a:p>
            <a:pPr>
              <a:defRPr/>
            </a:pPr>
            <a:r>
              <a:rPr lang="en-US" altLang="ko-KR" dirty="0">
                <a:latin typeface="Times New Roman" panose="02020603050405020304" pitchFamily="18" charset="0"/>
                <a:cs typeface="Times New Roman" panose="02020603050405020304" pitchFamily="18" charset="0"/>
              </a:rPr>
              <a:t>Can the share of profits still be considered to be a good indicator of expected profitability or of the relative bargaining position of capital? </a:t>
            </a:r>
          </a:p>
          <a:p>
            <a:pPr>
              <a:defRPr/>
            </a:pPr>
            <a:endParaRPr lang="en-US" altLang="ko-KR" dirty="0">
              <a:latin typeface="Times New Roman" panose="02020603050405020304" pitchFamily="18" charset="0"/>
              <a:cs typeface="Times New Roman" panose="02020603050405020304" pitchFamily="18" charset="0"/>
            </a:endParaRPr>
          </a:p>
          <a:p>
            <a:pPr marL="0" indent="0">
              <a:buFontTx/>
              <a:buNone/>
              <a:defRPr/>
            </a:pPr>
            <a:endParaRPr lang="ko-KR" altLang="ko-KR" dirty="0"/>
          </a:p>
          <a:p>
            <a:pPr>
              <a:defRPr/>
            </a:pPr>
            <a:endParaRPr lang="en-US" altLang="ko-KR" dirty="0">
              <a:latin typeface="Times New Roman" panose="02020603050405020304" pitchFamily="18" charset="0"/>
              <a:cs typeface="Times New Roman" panose="02020603050405020304" pitchFamily="18" charset="0"/>
            </a:endParaRPr>
          </a:p>
          <a:p>
            <a:pPr>
              <a:defRPr/>
            </a:pPr>
            <a:endParaRPr lang="ko-KR"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제목 1">
            <a:extLst>
              <a:ext uri="{FF2B5EF4-FFF2-40B4-BE49-F238E27FC236}">
                <a16:creationId xmlns:a16="http://schemas.microsoft.com/office/drawing/2014/main" id="{F4FC2197-51D7-9048-876F-51E42347BDCF}"/>
              </a:ext>
            </a:extLst>
          </p:cNvPr>
          <p:cNvSpPr>
            <a:spLocks noGrp="1" noChangeArrowheads="1"/>
          </p:cNvSpPr>
          <p:nvPr>
            <p:ph type="title"/>
          </p:nvPr>
        </p:nvSpPr>
        <p:spPr/>
        <p:txBody>
          <a:bodyPr/>
          <a:lstStyle/>
          <a:p>
            <a:r>
              <a:rPr lang="en-US" altLang="ko-KR">
                <a:latin typeface="Times New Roman" panose="02020603050405020304" pitchFamily="18" charset="0"/>
                <a:ea typeface="굴림" panose="020B0600000101010101" pitchFamily="34" charset="-127"/>
                <a:cs typeface="Times New Roman" panose="02020603050405020304" pitchFamily="18" charset="0"/>
              </a:rPr>
              <a:t>The model economy: corrected income share</a:t>
            </a:r>
            <a:endParaRPr lang="ko-KR" altLang="en-US">
              <a:latin typeface="Times New Roman" panose="02020603050405020304" pitchFamily="18" charset="0"/>
              <a:ea typeface="굴림" panose="020B0600000101010101" pitchFamily="34" charset="-127"/>
              <a:cs typeface="Times New Roman" panose="02020603050405020304" pitchFamily="18" charset="0"/>
            </a:endParaRPr>
          </a:p>
        </p:txBody>
      </p:sp>
      <p:sp>
        <p:nvSpPr>
          <p:cNvPr id="3" name="세로 텍스트 개체 틀 2">
            <a:extLst>
              <a:ext uri="{FF2B5EF4-FFF2-40B4-BE49-F238E27FC236}">
                <a16:creationId xmlns:a16="http://schemas.microsoft.com/office/drawing/2014/main" id="{B2EC68E7-5675-DC41-AD43-391BC5CE4500}"/>
              </a:ext>
            </a:extLst>
          </p:cNvPr>
          <p:cNvSpPr>
            <a:spLocks noGrp="1" noRot="1" noChangeAspect="1" noMove="1" noResize="1" noEditPoints="1" noAdjustHandles="1" noChangeArrowheads="1" noChangeShapeType="1" noTextEdit="1"/>
          </p:cNvSpPr>
          <p:nvPr>
            <p:ph type="body" orient="vert" idx="1"/>
          </p:nvPr>
        </p:nvSpPr>
        <p:spPr>
          <a:blipFill>
            <a:blip r:embed="rId2"/>
            <a:stretch>
              <a:fillRect l="-706" t="-714"/>
            </a:stretch>
          </a:blipFill>
        </p:spPr>
        <p:txBody>
          <a:bodyPr/>
          <a:lstStyle/>
          <a:p>
            <a:pPr>
              <a:defRPr/>
            </a:pPr>
            <a:r>
              <a:rPr lang="fr-CA">
                <a:noFill/>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제목 1">
            <a:extLst>
              <a:ext uri="{FF2B5EF4-FFF2-40B4-BE49-F238E27FC236}">
                <a16:creationId xmlns:a16="http://schemas.microsoft.com/office/drawing/2014/main" id="{8D8B47D1-1BEC-6A44-B4E9-6CE4F2E713B9}"/>
              </a:ext>
            </a:extLst>
          </p:cNvPr>
          <p:cNvSpPr>
            <a:spLocks noGrp="1" noChangeArrowheads="1"/>
          </p:cNvSpPr>
          <p:nvPr>
            <p:ph type="title"/>
          </p:nvPr>
        </p:nvSpPr>
        <p:spPr/>
        <p:txBody>
          <a:bodyPr/>
          <a:lstStyle/>
          <a:p>
            <a:r>
              <a:rPr lang="en-US" altLang="ko-KR">
                <a:latin typeface="Times New Roman" panose="02020603050405020304" pitchFamily="18" charset="0"/>
                <a:ea typeface="굴림" panose="020B0600000101010101" pitchFamily="34" charset="-127"/>
                <a:cs typeface="Times New Roman" panose="02020603050405020304" pitchFamily="18" charset="0"/>
              </a:rPr>
              <a:t>The model economy: saving function</a:t>
            </a:r>
            <a:endParaRPr lang="ko-KR" altLang="en-US">
              <a:latin typeface="Times New Roman" panose="02020603050405020304" pitchFamily="18" charset="0"/>
              <a:ea typeface="굴림" panose="020B0600000101010101" pitchFamily="34" charset="-127"/>
              <a:cs typeface="Times New Roman" panose="02020603050405020304" pitchFamily="18" charset="0"/>
            </a:endParaRPr>
          </a:p>
        </p:txBody>
      </p:sp>
      <p:sp>
        <p:nvSpPr>
          <p:cNvPr id="3" name="세로 텍스트 개체 틀 2">
            <a:extLst>
              <a:ext uri="{FF2B5EF4-FFF2-40B4-BE49-F238E27FC236}">
                <a16:creationId xmlns:a16="http://schemas.microsoft.com/office/drawing/2014/main" id="{3E7E488D-DCAC-0542-B313-66A0E19344B7}"/>
              </a:ext>
            </a:extLst>
          </p:cNvPr>
          <p:cNvSpPr>
            <a:spLocks noGrp="1" noRot="1" noChangeAspect="1" noMove="1" noResize="1" noEditPoints="1" noAdjustHandles="1" noChangeArrowheads="1" noChangeShapeType="1" noTextEdit="1"/>
          </p:cNvSpPr>
          <p:nvPr>
            <p:ph type="body" orient="vert" idx="1"/>
          </p:nvPr>
        </p:nvSpPr>
        <p:spPr>
          <a:blipFill>
            <a:blip r:embed="rId2"/>
            <a:stretch>
              <a:fillRect l="-706" t="-714"/>
            </a:stretch>
          </a:blipFill>
        </p:spPr>
        <p:txBody>
          <a:bodyPr/>
          <a:lstStyle/>
          <a:p>
            <a:pPr>
              <a:defRPr/>
            </a:pPr>
            <a:r>
              <a:rPr lang="fr-CA">
                <a:no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제목 1">
            <a:extLst>
              <a:ext uri="{FF2B5EF4-FFF2-40B4-BE49-F238E27FC236}">
                <a16:creationId xmlns:a16="http://schemas.microsoft.com/office/drawing/2014/main" id="{649854E7-70F6-C740-B4BB-EEEF84B843FE}"/>
              </a:ext>
            </a:extLst>
          </p:cNvPr>
          <p:cNvSpPr>
            <a:spLocks noGrp="1" noChangeArrowheads="1"/>
          </p:cNvSpPr>
          <p:nvPr>
            <p:ph type="title"/>
          </p:nvPr>
        </p:nvSpPr>
        <p:spPr/>
        <p:txBody>
          <a:bodyPr/>
          <a:lstStyle/>
          <a:p>
            <a:r>
              <a:rPr lang="en-US" altLang="ko-KR">
                <a:latin typeface="Times New Roman" panose="02020603050405020304" pitchFamily="18" charset="0"/>
                <a:ea typeface="굴림" panose="020B0600000101010101" pitchFamily="34" charset="-127"/>
                <a:cs typeface="Times New Roman" panose="02020603050405020304" pitchFamily="18" charset="0"/>
              </a:rPr>
              <a:t>Short-run equilibrium</a:t>
            </a:r>
            <a:endParaRPr lang="ko-KR" altLang="en-US">
              <a:latin typeface="Times New Roman" panose="02020603050405020304" pitchFamily="18" charset="0"/>
              <a:ea typeface="굴림" panose="020B0600000101010101" pitchFamily="34" charset="-127"/>
              <a:cs typeface="Times New Roman" panose="02020603050405020304" pitchFamily="18" charset="0"/>
            </a:endParaRPr>
          </a:p>
        </p:txBody>
      </p:sp>
      <p:sp>
        <p:nvSpPr>
          <p:cNvPr id="3" name="세로 텍스트 개체 틀 2">
            <a:extLst>
              <a:ext uri="{FF2B5EF4-FFF2-40B4-BE49-F238E27FC236}">
                <a16:creationId xmlns:a16="http://schemas.microsoft.com/office/drawing/2014/main" id="{F7AAD586-9D95-D740-8A46-9A6B1020680C}"/>
              </a:ext>
            </a:extLst>
          </p:cNvPr>
          <p:cNvSpPr>
            <a:spLocks noGrp="1" noRot="1" noChangeAspect="1" noMove="1" noResize="1" noEditPoints="1" noAdjustHandles="1" noChangeArrowheads="1" noChangeShapeType="1" noTextEdit="1"/>
          </p:cNvSpPr>
          <p:nvPr>
            <p:ph type="body" orient="vert" idx="1"/>
          </p:nvPr>
        </p:nvSpPr>
        <p:spPr>
          <a:xfrm>
            <a:off x="457200" y="1600200"/>
            <a:ext cx="8579296" cy="4525963"/>
          </a:xfrm>
          <a:blipFill>
            <a:blip r:embed="rId2"/>
            <a:stretch>
              <a:fillRect l="-924" t="-809"/>
            </a:stretch>
          </a:blipFill>
        </p:spPr>
        <p:txBody>
          <a:bodyPr/>
          <a:lstStyle/>
          <a:p>
            <a:pPr>
              <a:defRPr/>
            </a:pPr>
            <a:r>
              <a:rPr lang="fr-CA">
                <a:noFill/>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제목 1">
            <a:extLst>
              <a:ext uri="{FF2B5EF4-FFF2-40B4-BE49-F238E27FC236}">
                <a16:creationId xmlns:a16="http://schemas.microsoft.com/office/drawing/2014/main" id="{F377689E-EFAD-7F46-9031-9D719842BCBA}"/>
              </a:ext>
            </a:extLst>
          </p:cNvPr>
          <p:cNvSpPr>
            <a:spLocks noGrp="1" noChangeArrowheads="1"/>
          </p:cNvSpPr>
          <p:nvPr>
            <p:ph type="title"/>
          </p:nvPr>
        </p:nvSpPr>
        <p:spPr/>
        <p:txBody>
          <a:bodyPr/>
          <a:lstStyle/>
          <a:p>
            <a:r>
              <a:rPr lang="en-US" altLang="ko-KR">
                <a:latin typeface="Times New Roman" panose="02020603050405020304" pitchFamily="18" charset="0"/>
                <a:ea typeface="굴림" panose="020B0600000101010101" pitchFamily="34" charset="-127"/>
                <a:cs typeface="Times New Roman" panose="02020603050405020304" pitchFamily="18" charset="0"/>
              </a:rPr>
              <a:t>Short-run equilibrium</a:t>
            </a:r>
            <a:endParaRPr lang="ko-KR" altLang="en-US">
              <a:latin typeface="Times New Roman" panose="02020603050405020304" pitchFamily="18" charset="0"/>
              <a:ea typeface="굴림" panose="020B0600000101010101" pitchFamily="34" charset="-127"/>
              <a:cs typeface="Times New Roman" panose="02020603050405020304" pitchFamily="18" charset="0"/>
            </a:endParaRPr>
          </a:p>
        </p:txBody>
      </p:sp>
      <p:sp>
        <p:nvSpPr>
          <p:cNvPr id="22531" name="세로 텍스트 개체 틀 2">
            <a:extLst>
              <a:ext uri="{FF2B5EF4-FFF2-40B4-BE49-F238E27FC236}">
                <a16:creationId xmlns:a16="http://schemas.microsoft.com/office/drawing/2014/main" id="{AF1E3684-0488-EA46-AABC-080E4701E358}"/>
              </a:ext>
            </a:extLst>
          </p:cNvPr>
          <p:cNvSpPr>
            <a:spLocks noGrp="1" noChangeArrowheads="1"/>
          </p:cNvSpPr>
          <p:nvPr>
            <p:ph type="body" orient="vert" idx="1"/>
          </p:nvPr>
        </p:nvSpPr>
        <p:spPr>
          <a:xfrm>
            <a:off x="457200" y="1600200"/>
            <a:ext cx="8578850" cy="4525963"/>
          </a:xfrm>
        </p:spPr>
        <p:txBody>
          <a:bodyPr vert="horz"/>
          <a:lstStyle/>
          <a:p>
            <a:r>
              <a:rPr lang="en-US" altLang="ko-KR">
                <a:latin typeface="Times New Roman" panose="02020603050405020304" pitchFamily="18" charset="0"/>
                <a:ea typeface="굴림" panose="020B0600000101010101" pitchFamily="34" charset="-127"/>
                <a:cs typeface="Times New Roman" panose="02020603050405020304" pitchFamily="18" charset="0"/>
              </a:rPr>
              <a:t>What is ‘short-run’ in this paper?</a:t>
            </a:r>
          </a:p>
          <a:p>
            <a:pPr lvl="1"/>
            <a:r>
              <a:rPr lang="en-US" altLang="ko-KR">
                <a:latin typeface="Times New Roman" panose="02020603050405020304" pitchFamily="18" charset="0"/>
                <a:ea typeface="굴림" panose="020B0600000101010101" pitchFamily="34" charset="-127"/>
                <a:cs typeface="Times New Roman" panose="02020603050405020304" pitchFamily="18" charset="0"/>
              </a:rPr>
              <a:t>The time period during which the following variables are constant: (a) productive capacity, (b) the expectation of the firms about future sales growth, (c) the autonomous consumption of managers. </a:t>
            </a:r>
          </a:p>
          <a:p>
            <a:endParaRPr lang="ko-KR" altLang="en-US">
              <a:latin typeface="Times New Roman" panose="02020603050405020304" pitchFamily="18" charset="0"/>
              <a:ea typeface="굴림" panose="020B0600000101010101" pitchFamily="34" charset="-127"/>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a:extLst>
              <a:ext uri="{FF2B5EF4-FFF2-40B4-BE49-F238E27FC236}">
                <a16:creationId xmlns:a16="http://schemas.microsoft.com/office/drawing/2014/main" id="{08ECE4D1-ADCD-A544-930D-486B4139560C}"/>
              </a:ext>
            </a:extLst>
          </p:cNvPr>
          <p:cNvSpPr>
            <a:spLocks noGrp="1" noChangeArrowheads="1"/>
          </p:cNvSpPr>
          <p:nvPr>
            <p:ph type="title"/>
          </p:nvPr>
        </p:nvSpPr>
        <p:spPr/>
        <p:txBody>
          <a:bodyPr/>
          <a:lstStyle/>
          <a:p>
            <a:r>
              <a:rPr lang="fr-CA" altLang="fr-FR"/>
              <a:t>Why overhead costs?</a:t>
            </a:r>
          </a:p>
        </p:txBody>
      </p:sp>
      <p:sp>
        <p:nvSpPr>
          <p:cNvPr id="5123" name="Espace réservé du contenu 2">
            <a:extLst>
              <a:ext uri="{FF2B5EF4-FFF2-40B4-BE49-F238E27FC236}">
                <a16:creationId xmlns:a16="http://schemas.microsoft.com/office/drawing/2014/main" id="{9660682D-E016-F944-ABE3-2975400910F3}"/>
              </a:ext>
            </a:extLst>
          </p:cNvPr>
          <p:cNvSpPr>
            <a:spLocks noGrp="1" noChangeArrowheads="1"/>
          </p:cNvSpPr>
          <p:nvPr>
            <p:ph idx="1"/>
          </p:nvPr>
        </p:nvSpPr>
        <p:spPr/>
        <p:txBody>
          <a:bodyPr/>
          <a:lstStyle/>
          <a:p>
            <a:r>
              <a:rPr lang="en-US" altLang="fr-FR"/>
              <a:t>Since the work of Piketty (2014), the issue of income distribution within wage-earners has attracted attention, a feature that was left relatively unexplored by PK authors.</a:t>
            </a:r>
          </a:p>
          <a:p>
            <a:r>
              <a:rPr lang="en-US" altLang="fr-FR"/>
              <a:t>One of the most notable features of income distribution over the last 40 years is the widening wage gap between overhead labour (managers, supervisory workers) and direct (non-supervisory) workers. </a:t>
            </a:r>
          </a:p>
          <a:p>
            <a:r>
              <a:rPr lang="en-US" altLang="fr-FR"/>
              <a:t>Overhead labour happens to play an important role in assessing the empirical controversies about whether economies are in a profit-led or wage-led demand regime. The presence of overhead labour biases the results of empirical work on the subject.</a:t>
            </a:r>
          </a:p>
          <a:p>
            <a:endParaRPr lang="fr-CA" altLang="fr-FR"/>
          </a:p>
        </p:txBody>
      </p:sp>
      <p:sp>
        <p:nvSpPr>
          <p:cNvPr id="4" name="Espace réservé du pied de page 3">
            <a:extLst>
              <a:ext uri="{FF2B5EF4-FFF2-40B4-BE49-F238E27FC236}">
                <a16:creationId xmlns:a16="http://schemas.microsoft.com/office/drawing/2014/main" id="{A169E549-C8E0-CB4F-B636-BFD7667AA38F}"/>
              </a:ext>
            </a:extLst>
          </p:cNvPr>
          <p:cNvSpPr>
            <a:spLocks noGrp="1"/>
          </p:cNvSpPr>
          <p:nvPr>
            <p:ph type="ftr" sz="quarter" idx="10"/>
          </p:nvPr>
        </p:nvSpPr>
        <p:spPr/>
        <p:txBody>
          <a:bodyPr/>
          <a:lstStyle/>
          <a:p>
            <a:pPr>
              <a:defRPr/>
            </a:pPr>
            <a:r>
              <a:rPr lang="en-US"/>
              <a:t>Click View then Header and Footer to change this footer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516CC1C-C31E-494C-BF24-420ACD6FAEED}"/>
              </a:ext>
            </a:extLst>
          </p:cNvPr>
          <p:cNvSpPr>
            <a:spLocks noGrp="1"/>
          </p:cNvSpPr>
          <p:nvPr>
            <p:ph type="title"/>
          </p:nvPr>
        </p:nvSpPr>
        <p:spPr/>
        <p:txBody>
          <a:bodyPr>
            <a:normAutofit fontScale="90000"/>
          </a:bodyPr>
          <a:lstStyle/>
          <a:p>
            <a:pPr>
              <a:defRPr/>
            </a:pPr>
            <a:r>
              <a:rPr lang="en-US" altLang="ko-KR" dirty="0">
                <a:latin typeface="Times New Roman" panose="02020603050405020304" pitchFamily="18" charset="0"/>
                <a:cs typeface="Times New Roman" panose="02020603050405020304" pitchFamily="18" charset="0"/>
              </a:rPr>
              <a:t>Short-run equilibrium, effect of an increase in the wage premium to managers</a:t>
            </a:r>
            <a:endParaRPr lang="ko-KR" altLang="en-US" dirty="0">
              <a:latin typeface="Times New Roman" panose="02020603050405020304" pitchFamily="18" charset="0"/>
              <a:cs typeface="Times New Roman" panose="02020603050405020304" pitchFamily="18" charset="0"/>
            </a:endParaRPr>
          </a:p>
        </p:txBody>
      </p:sp>
      <p:sp>
        <p:nvSpPr>
          <p:cNvPr id="3" name="세로 텍스트 개체 틀 2">
            <a:extLst>
              <a:ext uri="{FF2B5EF4-FFF2-40B4-BE49-F238E27FC236}">
                <a16:creationId xmlns:a16="http://schemas.microsoft.com/office/drawing/2014/main" id="{262A7B7A-97FC-5743-BD9E-08BE939325E7}"/>
              </a:ext>
            </a:extLst>
          </p:cNvPr>
          <p:cNvSpPr>
            <a:spLocks noGrp="1" noRot="1" noChangeAspect="1" noMove="1" noResize="1" noEditPoints="1" noAdjustHandles="1" noChangeArrowheads="1" noChangeShapeType="1" noTextEdit="1"/>
          </p:cNvSpPr>
          <p:nvPr>
            <p:ph type="body" orient="vert" idx="1"/>
          </p:nvPr>
        </p:nvSpPr>
        <p:spPr>
          <a:xfrm>
            <a:off x="457200" y="1600200"/>
            <a:ext cx="8579296" cy="4525963"/>
          </a:xfrm>
          <a:blipFill>
            <a:blip r:embed="rId2"/>
            <a:stretch>
              <a:fillRect l="-569" t="-809" r="-1350"/>
            </a:stretch>
          </a:blipFill>
        </p:spPr>
        <p:txBody>
          <a:bodyPr/>
          <a:lstStyle/>
          <a:p>
            <a:pPr>
              <a:defRPr/>
            </a:pPr>
            <a:r>
              <a:rPr lang="fr-CA">
                <a:noFill/>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제목 1">
            <a:extLst>
              <a:ext uri="{FF2B5EF4-FFF2-40B4-BE49-F238E27FC236}">
                <a16:creationId xmlns:a16="http://schemas.microsoft.com/office/drawing/2014/main" id="{56EF3C72-94C3-CE4D-818C-AD0FAD8B9F6C}"/>
              </a:ext>
            </a:extLst>
          </p:cNvPr>
          <p:cNvSpPr>
            <a:spLocks noGrp="1" noChangeArrowheads="1"/>
          </p:cNvSpPr>
          <p:nvPr>
            <p:ph type="title"/>
          </p:nvPr>
        </p:nvSpPr>
        <p:spPr/>
        <p:txBody>
          <a:bodyPr/>
          <a:lstStyle/>
          <a:p>
            <a:r>
              <a:rPr lang="en-US" altLang="ko-KR">
                <a:latin typeface="Times New Roman" panose="02020603050405020304" pitchFamily="18" charset="0"/>
                <a:ea typeface="굴림" panose="020B0600000101010101" pitchFamily="34" charset="-127"/>
                <a:cs typeface="Times New Roman" panose="02020603050405020304" pitchFamily="18" charset="0"/>
              </a:rPr>
              <a:t>The profit curve seen from the cost side</a:t>
            </a:r>
            <a:endParaRPr lang="ko-KR" altLang="en-US">
              <a:latin typeface="Times New Roman" panose="02020603050405020304" pitchFamily="18" charset="0"/>
              <a:ea typeface="굴림" panose="020B0600000101010101" pitchFamily="34" charset="-127"/>
              <a:cs typeface="Times New Roman" panose="02020603050405020304" pitchFamily="18" charset="0"/>
            </a:endParaRPr>
          </a:p>
        </p:txBody>
      </p:sp>
      <p:sp>
        <p:nvSpPr>
          <p:cNvPr id="3" name="세로 텍스트 개체 틀 2">
            <a:extLst>
              <a:ext uri="{FF2B5EF4-FFF2-40B4-BE49-F238E27FC236}">
                <a16:creationId xmlns:a16="http://schemas.microsoft.com/office/drawing/2014/main" id="{86140048-4147-9945-AEF1-698421678DD1}"/>
              </a:ext>
            </a:extLst>
          </p:cNvPr>
          <p:cNvSpPr>
            <a:spLocks noGrp="1" noRot="1" noChangeAspect="1" noMove="1" noResize="1" noEditPoints="1" noAdjustHandles="1" noChangeArrowheads="1" noChangeShapeType="1" noTextEdit="1"/>
          </p:cNvSpPr>
          <p:nvPr>
            <p:ph type="body" orient="vert" idx="1"/>
          </p:nvPr>
        </p:nvSpPr>
        <p:spPr>
          <a:xfrm>
            <a:off x="457200" y="990600"/>
            <a:ext cx="8579296" cy="5135563"/>
          </a:xfrm>
          <a:blipFill>
            <a:blip r:embed="rId2"/>
            <a:stretch>
              <a:fillRect l="-569"/>
            </a:stretch>
          </a:blipFill>
        </p:spPr>
        <p:txBody>
          <a:bodyPr/>
          <a:lstStyle/>
          <a:p>
            <a:pPr>
              <a:defRPr/>
            </a:pPr>
            <a:r>
              <a:rPr lang="fr-CA">
                <a:noFill/>
              </a:rPr>
              <a:t> </a:t>
            </a:r>
          </a:p>
        </p:txBody>
      </p:sp>
      <p:grpSp>
        <p:nvGrpSpPr>
          <p:cNvPr id="24580" name="그룹 5">
            <a:extLst>
              <a:ext uri="{FF2B5EF4-FFF2-40B4-BE49-F238E27FC236}">
                <a16:creationId xmlns:a16="http://schemas.microsoft.com/office/drawing/2014/main" id="{62428025-CAC8-D14C-81A2-DFE183FEF6CB}"/>
              </a:ext>
            </a:extLst>
          </p:cNvPr>
          <p:cNvGrpSpPr>
            <a:grpSpLocks/>
          </p:cNvGrpSpPr>
          <p:nvPr/>
        </p:nvGrpSpPr>
        <p:grpSpPr bwMode="auto">
          <a:xfrm>
            <a:off x="2608263" y="2824163"/>
            <a:ext cx="3657600" cy="2552700"/>
            <a:chOff x="0" y="0"/>
            <a:chExt cx="3657600" cy="2552700"/>
          </a:xfrm>
        </p:grpSpPr>
        <p:cxnSp>
          <p:nvCxnSpPr>
            <p:cNvPr id="7" name="직선 연결선 6">
              <a:extLst>
                <a:ext uri="{FF2B5EF4-FFF2-40B4-BE49-F238E27FC236}">
                  <a16:creationId xmlns:a16="http://schemas.microsoft.com/office/drawing/2014/main" id="{0DEBF155-605E-8C47-AA65-B229C12E91A0}"/>
                </a:ext>
              </a:extLst>
            </p:cNvPr>
            <p:cNvCxnSpPr/>
            <p:nvPr/>
          </p:nvCxnSpPr>
          <p:spPr>
            <a:xfrm flipH="1">
              <a:off x="409575" y="142875"/>
              <a:ext cx="0" cy="2143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직사각형 7">
              <a:extLst>
                <a:ext uri="{FF2B5EF4-FFF2-40B4-BE49-F238E27FC236}">
                  <a16:creationId xmlns:a16="http://schemas.microsoft.com/office/drawing/2014/main" id="{5757951F-9377-D943-9823-66C8CA9EEA4F}"/>
                </a:ext>
              </a:extLst>
            </p:cNvPr>
            <p:cNvSpPr>
              <a:spLocks noRot="1" noChangeAspect="1" noMove="1" noResize="1" noEditPoints="1" noAdjustHandles="1" noChangeArrowheads="1" noChangeShapeType="1" noTextEdit="1"/>
            </p:cNvSpPr>
            <p:nvPr/>
          </p:nvSpPr>
          <p:spPr>
            <a:xfrm>
              <a:off x="3028950" y="0"/>
              <a:ext cx="571500" cy="276225"/>
            </a:xfrm>
            <a:prstGeom prst="rect">
              <a:avLst/>
            </a:prstGeom>
            <a:blipFill>
              <a:blip r:embed="rId3"/>
              <a:stretch>
                <a:fillRect l="-1075" t="-8696" r="-2151"/>
              </a:stretch>
            </a:blipFill>
            <a:ln>
              <a:noFill/>
            </a:ln>
          </p:spPr>
          <p:txBody>
            <a:bodyPr/>
            <a:lstStyle/>
            <a:p>
              <a:pPr>
                <a:defRPr/>
              </a:pPr>
              <a:r>
                <a:rPr lang="fr-CA">
                  <a:noFill/>
                  <a:latin typeface="Times" panose="02020603050405020304" pitchFamily="18" charset="0"/>
                </a:rPr>
                <a:t> </a:t>
              </a:r>
            </a:p>
          </p:txBody>
        </p:sp>
        <p:sp>
          <p:nvSpPr>
            <p:cNvPr id="9" name="자유형 8">
              <a:extLst>
                <a:ext uri="{FF2B5EF4-FFF2-40B4-BE49-F238E27FC236}">
                  <a16:creationId xmlns:a16="http://schemas.microsoft.com/office/drawing/2014/main" id="{75825CC9-E9AB-F942-9B53-B46040485114}"/>
                </a:ext>
              </a:extLst>
            </p:cNvPr>
            <p:cNvSpPr/>
            <p:nvPr/>
          </p:nvSpPr>
          <p:spPr>
            <a:xfrm>
              <a:off x="790575" y="371475"/>
              <a:ext cx="2162175" cy="1457325"/>
            </a:xfrm>
            <a:custGeom>
              <a:avLst/>
              <a:gdLst>
                <a:gd name="connsiteX0" fmla="*/ 0 w 2305050"/>
                <a:gd name="connsiteY0" fmla="*/ 1790700 h 1790700"/>
                <a:gd name="connsiteX1" fmla="*/ 428625 w 2305050"/>
                <a:gd name="connsiteY1" fmla="*/ 885825 h 1790700"/>
                <a:gd name="connsiteX2" fmla="*/ 1104900 w 2305050"/>
                <a:gd name="connsiteY2" fmla="*/ 333375 h 1790700"/>
                <a:gd name="connsiteX3" fmla="*/ 1771650 w 2305050"/>
                <a:gd name="connsiteY3" fmla="*/ 95250 h 1790700"/>
                <a:gd name="connsiteX4" fmla="*/ 2305050 w 2305050"/>
                <a:gd name="connsiteY4" fmla="*/ 0 h 179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50" h="1790700">
                  <a:moveTo>
                    <a:pt x="0" y="1790700"/>
                  </a:moveTo>
                  <a:cubicBezTo>
                    <a:pt x="122237" y="1459706"/>
                    <a:pt x="244475" y="1128712"/>
                    <a:pt x="428625" y="885825"/>
                  </a:cubicBezTo>
                  <a:cubicBezTo>
                    <a:pt x="612775" y="642937"/>
                    <a:pt x="881063" y="465137"/>
                    <a:pt x="1104900" y="333375"/>
                  </a:cubicBezTo>
                  <a:cubicBezTo>
                    <a:pt x="1328738" y="201612"/>
                    <a:pt x="1571625" y="150812"/>
                    <a:pt x="1771650" y="95250"/>
                  </a:cubicBezTo>
                  <a:cubicBezTo>
                    <a:pt x="1971675" y="39687"/>
                    <a:pt x="2138362" y="19843"/>
                    <a:pt x="230505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ko-KR" altLang="en-US"/>
            </a:p>
          </p:txBody>
        </p:sp>
        <p:sp>
          <p:nvSpPr>
            <p:cNvPr id="10" name="직사각형 9">
              <a:extLst>
                <a:ext uri="{FF2B5EF4-FFF2-40B4-BE49-F238E27FC236}">
                  <a16:creationId xmlns:a16="http://schemas.microsoft.com/office/drawing/2014/main" id="{00ED3592-FB19-1F41-8169-C64C436CB47C}"/>
                </a:ext>
              </a:extLst>
            </p:cNvPr>
            <p:cNvSpPr>
              <a:spLocks noRot="1" noChangeAspect="1" noMove="1" noResize="1" noEditPoints="1" noAdjustHandles="1" noChangeArrowheads="1" noChangeShapeType="1" noTextEdit="1"/>
            </p:cNvSpPr>
            <p:nvPr/>
          </p:nvSpPr>
          <p:spPr>
            <a:xfrm>
              <a:off x="3048000" y="400050"/>
              <a:ext cx="609600" cy="276225"/>
            </a:xfrm>
            <a:prstGeom prst="rect">
              <a:avLst/>
            </a:prstGeom>
            <a:blipFill>
              <a:blip r:embed="rId4"/>
              <a:stretch>
                <a:fillRect t="-8889"/>
              </a:stretch>
            </a:blipFill>
            <a:ln>
              <a:noFill/>
            </a:ln>
          </p:spPr>
          <p:txBody>
            <a:bodyPr/>
            <a:lstStyle/>
            <a:p>
              <a:pPr>
                <a:defRPr/>
              </a:pPr>
              <a:r>
                <a:rPr lang="fr-CA">
                  <a:noFill/>
                  <a:latin typeface="Times" panose="02020603050405020304" pitchFamily="18" charset="0"/>
                </a:rPr>
                <a:t> </a:t>
              </a:r>
            </a:p>
          </p:txBody>
        </p:sp>
        <p:sp>
          <p:nvSpPr>
            <p:cNvPr id="11" name="직사각형 10">
              <a:extLst>
                <a:ext uri="{FF2B5EF4-FFF2-40B4-BE49-F238E27FC236}">
                  <a16:creationId xmlns:a16="http://schemas.microsoft.com/office/drawing/2014/main" id="{0E6626AD-4722-4C47-BC05-2C40CCEC4D80}"/>
                </a:ext>
              </a:extLst>
            </p:cNvPr>
            <p:cNvSpPr>
              <a:spLocks noRot="1" noChangeAspect="1" noMove="1" noResize="1" noEditPoints="1" noAdjustHandles="1" noChangeArrowheads="1" noChangeShapeType="1" noTextEdit="1"/>
            </p:cNvSpPr>
            <p:nvPr/>
          </p:nvSpPr>
          <p:spPr>
            <a:xfrm>
              <a:off x="0" y="57150"/>
              <a:ext cx="495300" cy="276225"/>
            </a:xfrm>
            <a:prstGeom prst="rect">
              <a:avLst/>
            </a:prstGeom>
            <a:blipFill>
              <a:blip r:embed="rId5"/>
              <a:stretch>
                <a:fillRect/>
              </a:stretch>
            </a:blipFill>
            <a:ln>
              <a:noFill/>
            </a:ln>
          </p:spPr>
          <p:txBody>
            <a:bodyPr/>
            <a:lstStyle/>
            <a:p>
              <a:pPr>
                <a:defRPr/>
              </a:pPr>
              <a:r>
                <a:rPr lang="fr-CA">
                  <a:noFill/>
                  <a:latin typeface="Times" panose="02020603050405020304" pitchFamily="18" charset="0"/>
                </a:rPr>
                <a:t> </a:t>
              </a:r>
            </a:p>
          </p:txBody>
        </p:sp>
        <p:cxnSp>
          <p:nvCxnSpPr>
            <p:cNvPr id="12" name="직선 연결선 11">
              <a:extLst>
                <a:ext uri="{FF2B5EF4-FFF2-40B4-BE49-F238E27FC236}">
                  <a16:creationId xmlns:a16="http://schemas.microsoft.com/office/drawing/2014/main" id="{B104B82C-D800-4740-8B4A-FE77461C69DB}"/>
                </a:ext>
              </a:extLst>
            </p:cNvPr>
            <p:cNvCxnSpPr/>
            <p:nvPr/>
          </p:nvCxnSpPr>
          <p:spPr>
            <a:xfrm>
              <a:off x="409575" y="2295525"/>
              <a:ext cx="2790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자유형 12">
              <a:extLst>
                <a:ext uri="{FF2B5EF4-FFF2-40B4-BE49-F238E27FC236}">
                  <a16:creationId xmlns:a16="http://schemas.microsoft.com/office/drawing/2014/main" id="{30862337-C838-484B-B340-F352B6908DA3}"/>
                </a:ext>
              </a:extLst>
            </p:cNvPr>
            <p:cNvSpPr/>
            <p:nvPr/>
          </p:nvSpPr>
          <p:spPr>
            <a:xfrm rot="20516604">
              <a:off x="876300" y="409575"/>
              <a:ext cx="2057400" cy="1238250"/>
            </a:xfrm>
            <a:custGeom>
              <a:avLst/>
              <a:gdLst>
                <a:gd name="connsiteX0" fmla="*/ 0 w 2305050"/>
                <a:gd name="connsiteY0" fmla="*/ 1790700 h 1790700"/>
                <a:gd name="connsiteX1" fmla="*/ 428625 w 2305050"/>
                <a:gd name="connsiteY1" fmla="*/ 885825 h 1790700"/>
                <a:gd name="connsiteX2" fmla="*/ 1104900 w 2305050"/>
                <a:gd name="connsiteY2" fmla="*/ 333375 h 1790700"/>
                <a:gd name="connsiteX3" fmla="*/ 1771650 w 2305050"/>
                <a:gd name="connsiteY3" fmla="*/ 95250 h 1790700"/>
                <a:gd name="connsiteX4" fmla="*/ 2305050 w 2305050"/>
                <a:gd name="connsiteY4" fmla="*/ 0 h 179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50" h="1790700">
                  <a:moveTo>
                    <a:pt x="0" y="1790700"/>
                  </a:moveTo>
                  <a:cubicBezTo>
                    <a:pt x="122237" y="1459706"/>
                    <a:pt x="244475" y="1128712"/>
                    <a:pt x="428625" y="885825"/>
                  </a:cubicBezTo>
                  <a:cubicBezTo>
                    <a:pt x="612775" y="642937"/>
                    <a:pt x="881063" y="465137"/>
                    <a:pt x="1104900" y="333375"/>
                  </a:cubicBezTo>
                  <a:cubicBezTo>
                    <a:pt x="1328738" y="201612"/>
                    <a:pt x="1571625" y="150812"/>
                    <a:pt x="1771650" y="95250"/>
                  </a:cubicBezTo>
                  <a:cubicBezTo>
                    <a:pt x="1971675" y="39687"/>
                    <a:pt x="2138362" y="19843"/>
                    <a:pt x="2305050" y="0"/>
                  </a:cubicBezTo>
                </a:path>
              </a:pathLst>
            </a:cu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ko-KR" altLang="en-US"/>
            </a:p>
          </p:txBody>
        </p:sp>
        <p:sp>
          <p:nvSpPr>
            <p:cNvPr id="14" name="직사각형 13">
              <a:extLst>
                <a:ext uri="{FF2B5EF4-FFF2-40B4-BE49-F238E27FC236}">
                  <a16:creationId xmlns:a16="http://schemas.microsoft.com/office/drawing/2014/main" id="{958DF0D1-ED48-EA43-9156-7C662617F37D}"/>
                </a:ext>
              </a:extLst>
            </p:cNvPr>
            <p:cNvSpPr>
              <a:spLocks noRot="1" noChangeAspect="1" noMove="1" noResize="1" noEditPoints="1" noAdjustHandles="1" noChangeArrowheads="1" noChangeShapeType="1" noTextEdit="1"/>
            </p:cNvSpPr>
            <p:nvPr/>
          </p:nvSpPr>
          <p:spPr>
            <a:xfrm>
              <a:off x="3086100" y="2152650"/>
              <a:ext cx="495300" cy="276225"/>
            </a:xfrm>
            <a:prstGeom prst="rect">
              <a:avLst/>
            </a:prstGeom>
            <a:blipFill>
              <a:blip r:embed="rId6"/>
              <a:stretch>
                <a:fillRect/>
              </a:stretch>
            </a:blipFill>
            <a:ln>
              <a:noFill/>
            </a:ln>
          </p:spPr>
          <p:txBody>
            <a:bodyPr/>
            <a:lstStyle/>
            <a:p>
              <a:pPr>
                <a:defRPr/>
              </a:pPr>
              <a:r>
                <a:rPr lang="fr-CA">
                  <a:noFill/>
                  <a:latin typeface="Times" panose="02020603050405020304" pitchFamily="18" charset="0"/>
                </a:rPr>
                <a:t> </a:t>
              </a:r>
            </a:p>
          </p:txBody>
        </p:sp>
        <p:cxnSp>
          <p:nvCxnSpPr>
            <p:cNvPr id="15" name="직선 연결선 14">
              <a:extLst>
                <a:ext uri="{FF2B5EF4-FFF2-40B4-BE49-F238E27FC236}">
                  <a16:creationId xmlns:a16="http://schemas.microsoft.com/office/drawing/2014/main" id="{DDBFDBD6-4877-5441-AD43-6415C02248C8}"/>
                </a:ext>
              </a:extLst>
            </p:cNvPr>
            <p:cNvCxnSpPr/>
            <p:nvPr/>
          </p:nvCxnSpPr>
          <p:spPr>
            <a:xfrm>
              <a:off x="1685925" y="723900"/>
              <a:ext cx="0" cy="15621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직사각형 15">
              <a:extLst>
                <a:ext uri="{FF2B5EF4-FFF2-40B4-BE49-F238E27FC236}">
                  <a16:creationId xmlns:a16="http://schemas.microsoft.com/office/drawing/2014/main" id="{BC47AA4E-4067-324E-93AF-8FBD273FE460}"/>
                </a:ext>
              </a:extLst>
            </p:cNvPr>
            <p:cNvSpPr>
              <a:spLocks noRot="1" noChangeAspect="1" noMove="1" noResize="1" noEditPoints="1" noAdjustHandles="1" noChangeArrowheads="1" noChangeShapeType="1" noTextEdit="1"/>
            </p:cNvSpPr>
            <p:nvPr/>
          </p:nvSpPr>
          <p:spPr>
            <a:xfrm>
              <a:off x="1485900" y="2276475"/>
              <a:ext cx="495300" cy="276225"/>
            </a:xfrm>
            <a:prstGeom prst="rect">
              <a:avLst/>
            </a:prstGeom>
            <a:blipFill>
              <a:blip r:embed="rId7"/>
              <a:stretch>
                <a:fillRect/>
              </a:stretch>
            </a:blipFill>
            <a:ln>
              <a:noFill/>
            </a:ln>
          </p:spPr>
          <p:txBody>
            <a:bodyPr/>
            <a:lstStyle/>
            <a:p>
              <a:pPr>
                <a:defRPr/>
              </a:pPr>
              <a:r>
                <a:rPr lang="fr-CA">
                  <a:noFill/>
                  <a:latin typeface="Times" panose="02020603050405020304" pitchFamily="18" charset="0"/>
                </a:rPr>
                <a:t> </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7">
            <a:extLst>
              <a:ext uri="{FF2B5EF4-FFF2-40B4-BE49-F238E27FC236}">
                <a16:creationId xmlns:a16="http://schemas.microsoft.com/office/drawing/2014/main" id="{69D12B04-CBDE-314D-8EEF-6A44879AEE7E}"/>
              </a:ext>
            </a:extLst>
          </p:cNvPr>
          <p:cNvSpPr>
            <a:spLocks noGrp="1" noChangeArrowheads="1"/>
          </p:cNvSpPr>
          <p:nvPr>
            <p:ph type="title"/>
          </p:nvPr>
        </p:nvSpPr>
        <p:spPr/>
        <p:txBody>
          <a:bodyPr/>
          <a:lstStyle/>
          <a:p>
            <a:r>
              <a:rPr lang="fr-CA" altLang="fr-FR" sz="2400"/>
              <a:t>The profit curve seen from the demand side</a:t>
            </a:r>
          </a:p>
        </p:txBody>
      </p:sp>
      <p:sp>
        <p:nvSpPr>
          <p:cNvPr id="9" name="Espace réservé du contenu 8">
            <a:extLst>
              <a:ext uri="{FF2B5EF4-FFF2-40B4-BE49-F238E27FC236}">
                <a16:creationId xmlns:a16="http://schemas.microsoft.com/office/drawing/2014/main" id="{6219C5A5-F623-5C4A-B568-F1F0ED6B394C}"/>
              </a:ext>
            </a:extLst>
          </p:cNvPr>
          <p:cNvSpPr>
            <a:spLocks noGrp="1" noRot="1" noChangeAspect="1" noMove="1" noResize="1" noEditPoints="1" noAdjustHandles="1" noChangeArrowheads="1" noChangeShapeType="1" noTextEdit="1"/>
          </p:cNvSpPr>
          <p:nvPr>
            <p:ph idx="1"/>
          </p:nvPr>
        </p:nvSpPr>
        <p:spPr>
          <a:xfrm>
            <a:off x="824144" y="1109662"/>
            <a:ext cx="7772400" cy="4267200"/>
          </a:xfrm>
          <a:blipFill>
            <a:blip r:embed="rId2"/>
            <a:stretch>
              <a:fillRect l="-784"/>
            </a:stretch>
          </a:blipFill>
        </p:spPr>
        <p:txBody>
          <a:bodyPr/>
          <a:lstStyle/>
          <a:p>
            <a:pPr>
              <a:defRPr/>
            </a:pPr>
            <a:r>
              <a:rPr lang="fr-CA">
                <a:noFill/>
              </a:rPr>
              <a:t> </a:t>
            </a:r>
          </a:p>
        </p:txBody>
      </p:sp>
      <p:sp>
        <p:nvSpPr>
          <p:cNvPr id="4" name="Espace réservé du pied de page 3">
            <a:extLst>
              <a:ext uri="{FF2B5EF4-FFF2-40B4-BE49-F238E27FC236}">
                <a16:creationId xmlns:a16="http://schemas.microsoft.com/office/drawing/2014/main" id="{B3DA0421-BDEE-D244-BBB1-0D40BC872AE0}"/>
              </a:ext>
            </a:extLst>
          </p:cNvPr>
          <p:cNvSpPr>
            <a:spLocks noGrp="1"/>
          </p:cNvSpPr>
          <p:nvPr>
            <p:ph type="ftr" sz="quarter" idx="10"/>
          </p:nvPr>
        </p:nvSpPr>
        <p:spPr/>
        <p:txBody>
          <a:bodyPr/>
          <a:lstStyle/>
          <a:p>
            <a:pPr>
              <a:defRPr/>
            </a:pPr>
            <a:r>
              <a:rPr lang="en-US"/>
              <a:t>Click View then Header and Footer to change this footer</a:t>
            </a:r>
          </a:p>
        </p:txBody>
      </p:sp>
      <p:grpSp>
        <p:nvGrpSpPr>
          <p:cNvPr id="25605" name="그룹 35">
            <a:extLst>
              <a:ext uri="{FF2B5EF4-FFF2-40B4-BE49-F238E27FC236}">
                <a16:creationId xmlns:a16="http://schemas.microsoft.com/office/drawing/2014/main" id="{69A793FF-9ECC-984F-8BC9-EDE1F011E361}"/>
              </a:ext>
            </a:extLst>
          </p:cNvPr>
          <p:cNvGrpSpPr>
            <a:grpSpLocks/>
          </p:cNvGrpSpPr>
          <p:nvPr/>
        </p:nvGrpSpPr>
        <p:grpSpPr bwMode="auto">
          <a:xfrm>
            <a:off x="5005388" y="2590800"/>
            <a:ext cx="3590925" cy="2371725"/>
            <a:chOff x="0" y="0"/>
            <a:chExt cx="3590925" cy="2371725"/>
          </a:xfrm>
        </p:grpSpPr>
        <p:sp>
          <p:nvSpPr>
            <p:cNvPr id="20" name="직사각형 5">
              <a:extLst>
                <a:ext uri="{FF2B5EF4-FFF2-40B4-BE49-F238E27FC236}">
                  <a16:creationId xmlns:a16="http://schemas.microsoft.com/office/drawing/2014/main" id="{88601E6D-C962-A54F-AE90-8F4EC84DB7C9}"/>
                </a:ext>
              </a:extLst>
            </p:cNvPr>
            <p:cNvSpPr>
              <a:spLocks noRot="1" noChangeAspect="1" noMove="1" noResize="1" noEditPoints="1" noAdjustHandles="1" noChangeArrowheads="1" noChangeShapeType="1" noTextEdit="1"/>
            </p:cNvSpPr>
            <p:nvPr/>
          </p:nvSpPr>
          <p:spPr>
            <a:xfrm>
              <a:off x="3019425" y="1190625"/>
              <a:ext cx="571500" cy="337825"/>
            </a:xfrm>
            <a:prstGeom prst="rect">
              <a:avLst/>
            </a:prstGeom>
            <a:blipFill>
              <a:blip r:embed="rId3"/>
              <a:stretch>
                <a:fillRect l="-3191" r="-3191"/>
              </a:stretch>
            </a:blipFill>
            <a:ln w="12700" cap="flat" cmpd="sng" algn="ctr">
              <a:noFill/>
              <a:prstDash val="solid"/>
              <a:miter lim="800000"/>
            </a:ln>
            <a:effectLst/>
          </p:spPr>
          <p:txBody>
            <a:bodyPr/>
            <a:lstStyle/>
            <a:p>
              <a:pPr>
                <a:defRPr/>
              </a:pPr>
              <a:r>
                <a:rPr lang="fr-CA">
                  <a:noFill/>
                  <a:latin typeface="Times" panose="02020603050405020304" pitchFamily="18" charset="0"/>
                </a:rPr>
                <a:t> </a:t>
              </a:r>
            </a:p>
          </p:txBody>
        </p:sp>
        <p:cxnSp>
          <p:nvCxnSpPr>
            <p:cNvPr id="25616" name="직선 연결선 4">
              <a:extLst>
                <a:ext uri="{FF2B5EF4-FFF2-40B4-BE49-F238E27FC236}">
                  <a16:creationId xmlns:a16="http://schemas.microsoft.com/office/drawing/2014/main" id="{12272932-E9D9-DA42-84DF-EFA8FCC6EFBE}"/>
                </a:ext>
              </a:extLst>
            </p:cNvPr>
            <p:cNvCxnSpPr>
              <a:cxnSpLocks noChangeShapeType="1"/>
            </p:cNvCxnSpPr>
            <p:nvPr/>
          </p:nvCxnSpPr>
          <p:spPr bwMode="auto">
            <a:xfrm flipH="1">
              <a:off x="409575" y="85725"/>
              <a:ext cx="0" cy="2143125"/>
            </a:xfrm>
            <a:prstGeom prst="line">
              <a:avLst/>
            </a:prstGeom>
            <a:noFill/>
            <a:ln w="6350" algn="ctr">
              <a:solidFill>
                <a:srgbClr val="000000"/>
              </a:solidFill>
              <a:miter lim="800000"/>
              <a:headEnd/>
              <a:tailEnd/>
            </a:ln>
            <a:extLst>
              <a:ext uri="{909E8E84-426E-40DD-AFC4-6F175D3DCCD1}">
                <a14:hiddenFill xmlns:a14="http://schemas.microsoft.com/office/drawing/2010/main">
                  <a:noFill/>
                </a14:hiddenFill>
              </a:ext>
            </a:extLst>
          </p:spPr>
        </p:cxnSp>
        <p:sp>
          <p:nvSpPr>
            <p:cNvPr id="22" name="직사각형 17">
              <a:extLst>
                <a:ext uri="{FF2B5EF4-FFF2-40B4-BE49-F238E27FC236}">
                  <a16:creationId xmlns:a16="http://schemas.microsoft.com/office/drawing/2014/main" id="{6BCBA32E-44F7-3E4A-AE6C-023333338516}"/>
                </a:ext>
              </a:extLst>
            </p:cNvPr>
            <p:cNvSpPr>
              <a:spLocks noRot="1" noChangeAspect="1" noMove="1" noResize="1" noEditPoints="1" noAdjustHandles="1" noChangeArrowheads="1" noChangeShapeType="1" noTextEdit="1"/>
            </p:cNvSpPr>
            <p:nvPr/>
          </p:nvSpPr>
          <p:spPr>
            <a:xfrm>
              <a:off x="0" y="0"/>
              <a:ext cx="495300" cy="276225"/>
            </a:xfrm>
            <a:prstGeom prst="rect">
              <a:avLst/>
            </a:prstGeom>
            <a:blipFill>
              <a:blip r:embed="rId4"/>
              <a:stretch>
                <a:fillRect/>
              </a:stretch>
            </a:blipFill>
            <a:ln w="12700" cap="flat" cmpd="sng" algn="ctr">
              <a:noFill/>
              <a:prstDash val="solid"/>
              <a:miter lim="800000"/>
            </a:ln>
            <a:effectLst/>
          </p:spPr>
          <p:txBody>
            <a:bodyPr/>
            <a:lstStyle/>
            <a:p>
              <a:pPr>
                <a:defRPr/>
              </a:pPr>
              <a:r>
                <a:rPr lang="fr-CA">
                  <a:noFill/>
                  <a:latin typeface="Times" panose="02020603050405020304" pitchFamily="18" charset="0"/>
                </a:rPr>
                <a:t> </a:t>
              </a:r>
            </a:p>
          </p:txBody>
        </p:sp>
        <p:sp>
          <p:nvSpPr>
            <p:cNvPr id="23" name="직사각형 13">
              <a:extLst>
                <a:ext uri="{FF2B5EF4-FFF2-40B4-BE49-F238E27FC236}">
                  <a16:creationId xmlns:a16="http://schemas.microsoft.com/office/drawing/2014/main" id="{77610456-8E82-ED49-9D3D-9BE9848C58BE}"/>
                </a:ext>
              </a:extLst>
            </p:cNvPr>
            <p:cNvSpPr>
              <a:spLocks noRot="1" noChangeAspect="1" noMove="1" noResize="1" noEditPoints="1" noAdjustHandles="1" noChangeArrowheads="1" noChangeShapeType="1" noTextEdit="1"/>
            </p:cNvSpPr>
            <p:nvPr/>
          </p:nvSpPr>
          <p:spPr>
            <a:xfrm>
              <a:off x="2981325" y="1762125"/>
              <a:ext cx="609600" cy="320305"/>
            </a:xfrm>
            <a:prstGeom prst="rect">
              <a:avLst/>
            </a:prstGeom>
            <a:blipFill>
              <a:blip r:embed="rId5"/>
              <a:stretch>
                <a:fillRect/>
              </a:stretch>
            </a:blipFill>
            <a:ln w="12700" cap="flat" cmpd="sng" algn="ctr">
              <a:noFill/>
              <a:prstDash val="solid"/>
              <a:miter lim="800000"/>
            </a:ln>
            <a:effectLst/>
          </p:spPr>
          <p:txBody>
            <a:bodyPr/>
            <a:lstStyle/>
            <a:p>
              <a:pPr>
                <a:defRPr/>
              </a:pPr>
              <a:r>
                <a:rPr lang="fr-CA">
                  <a:noFill/>
                  <a:latin typeface="Times" panose="02020603050405020304" pitchFamily="18" charset="0"/>
                </a:rPr>
                <a:t> </a:t>
              </a:r>
            </a:p>
          </p:txBody>
        </p:sp>
        <p:cxnSp>
          <p:nvCxnSpPr>
            <p:cNvPr id="25619" name="직선 연결선 18">
              <a:extLst>
                <a:ext uri="{FF2B5EF4-FFF2-40B4-BE49-F238E27FC236}">
                  <a16:creationId xmlns:a16="http://schemas.microsoft.com/office/drawing/2014/main" id="{2CAA084F-B905-1D4A-9414-7FBD22D5193E}"/>
                </a:ext>
              </a:extLst>
            </p:cNvPr>
            <p:cNvCxnSpPr>
              <a:cxnSpLocks noChangeShapeType="1"/>
            </p:cNvCxnSpPr>
            <p:nvPr/>
          </p:nvCxnSpPr>
          <p:spPr bwMode="auto">
            <a:xfrm>
              <a:off x="409575" y="2238375"/>
              <a:ext cx="2790825" cy="0"/>
            </a:xfrm>
            <a:prstGeom prst="line">
              <a:avLst/>
            </a:prstGeom>
            <a:noFill/>
            <a:ln w="6350" algn="ctr">
              <a:solidFill>
                <a:srgbClr val="000000"/>
              </a:solidFill>
              <a:miter lim="800000"/>
              <a:headEnd/>
              <a:tailEnd/>
            </a:ln>
            <a:extLst>
              <a:ext uri="{909E8E84-426E-40DD-AFC4-6F175D3DCCD1}">
                <a14:hiddenFill xmlns:a14="http://schemas.microsoft.com/office/drawing/2010/main">
                  <a:noFill/>
                </a14:hiddenFill>
              </a:ext>
            </a:extLst>
          </p:spPr>
        </p:cxnSp>
        <p:sp>
          <p:nvSpPr>
            <p:cNvPr id="25" name="직사각형 20">
              <a:extLst>
                <a:ext uri="{FF2B5EF4-FFF2-40B4-BE49-F238E27FC236}">
                  <a16:creationId xmlns:a16="http://schemas.microsoft.com/office/drawing/2014/main" id="{40DB768E-E0B4-7E41-AC72-69AE4943FCE4}"/>
                </a:ext>
              </a:extLst>
            </p:cNvPr>
            <p:cNvSpPr>
              <a:spLocks noRot="1" noChangeAspect="1" noMove="1" noResize="1" noEditPoints="1" noAdjustHandles="1" noChangeArrowheads="1" noChangeShapeType="1" noTextEdit="1"/>
            </p:cNvSpPr>
            <p:nvPr/>
          </p:nvSpPr>
          <p:spPr>
            <a:xfrm>
              <a:off x="3086100" y="2095500"/>
              <a:ext cx="495300" cy="276225"/>
            </a:xfrm>
            <a:prstGeom prst="rect">
              <a:avLst/>
            </a:prstGeom>
            <a:blipFill>
              <a:blip r:embed="rId6"/>
              <a:stretch>
                <a:fillRect/>
              </a:stretch>
            </a:blipFill>
            <a:ln w="12700" cap="flat" cmpd="sng" algn="ctr">
              <a:noFill/>
              <a:prstDash val="solid"/>
              <a:miter lim="800000"/>
            </a:ln>
            <a:effectLst/>
          </p:spPr>
          <p:txBody>
            <a:bodyPr/>
            <a:lstStyle/>
            <a:p>
              <a:pPr>
                <a:defRPr/>
              </a:pPr>
              <a:r>
                <a:rPr lang="fr-CA">
                  <a:noFill/>
                  <a:latin typeface="Times" panose="02020603050405020304" pitchFamily="18" charset="0"/>
                </a:rPr>
                <a:t> </a:t>
              </a:r>
            </a:p>
          </p:txBody>
        </p:sp>
        <p:sp>
          <p:nvSpPr>
            <p:cNvPr id="26" name="자유형 33">
              <a:extLst>
                <a:ext uri="{FF2B5EF4-FFF2-40B4-BE49-F238E27FC236}">
                  <a16:creationId xmlns:a16="http://schemas.microsoft.com/office/drawing/2014/main" id="{4881FD22-0CDA-2B43-9965-3A66D948649D}"/>
                </a:ext>
              </a:extLst>
            </p:cNvPr>
            <p:cNvSpPr/>
            <p:nvPr/>
          </p:nvSpPr>
          <p:spPr>
            <a:xfrm>
              <a:off x="790575" y="238125"/>
              <a:ext cx="2124075" cy="1114425"/>
            </a:xfrm>
            <a:custGeom>
              <a:avLst/>
              <a:gdLst>
                <a:gd name="connsiteX0" fmla="*/ 0 w 2124075"/>
                <a:gd name="connsiteY0" fmla="*/ 0 h 1114425"/>
                <a:gd name="connsiteX1" fmla="*/ 285750 w 2124075"/>
                <a:gd name="connsiteY1" fmla="*/ 542925 h 1114425"/>
                <a:gd name="connsiteX2" fmla="*/ 857250 w 2124075"/>
                <a:gd name="connsiteY2" fmla="*/ 895350 h 1114425"/>
                <a:gd name="connsiteX3" fmla="*/ 1543050 w 2124075"/>
                <a:gd name="connsiteY3" fmla="*/ 1066800 h 1114425"/>
                <a:gd name="connsiteX4" fmla="*/ 2124075 w 2124075"/>
                <a:gd name="connsiteY4" fmla="*/ 1114425 h 111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075" h="1114425">
                  <a:moveTo>
                    <a:pt x="0" y="0"/>
                  </a:moveTo>
                  <a:cubicBezTo>
                    <a:pt x="71437" y="196850"/>
                    <a:pt x="142875" y="393700"/>
                    <a:pt x="285750" y="542925"/>
                  </a:cubicBezTo>
                  <a:cubicBezTo>
                    <a:pt x="428625" y="692150"/>
                    <a:pt x="647700" y="808038"/>
                    <a:pt x="857250" y="895350"/>
                  </a:cubicBezTo>
                  <a:cubicBezTo>
                    <a:pt x="1066800" y="982662"/>
                    <a:pt x="1331913" y="1030288"/>
                    <a:pt x="1543050" y="1066800"/>
                  </a:cubicBezTo>
                  <a:cubicBezTo>
                    <a:pt x="1754187" y="1103312"/>
                    <a:pt x="1939131" y="1108868"/>
                    <a:pt x="2124075" y="1114425"/>
                  </a:cubicBezTo>
                </a:path>
              </a:pathLst>
            </a:custGeom>
            <a:noFill/>
            <a:ln w="12700" cap="flat" cmpd="sng" algn="ctr">
              <a:solidFill>
                <a:sysClr val="windowText" lastClr="000000"/>
              </a:solidFill>
              <a:prstDash val="solid"/>
              <a:miter lim="800000"/>
            </a:ln>
            <a:effectLst/>
          </p:spPr>
          <p:txBody>
            <a:bodyPr anchor="ctr"/>
            <a:lstStyle/>
            <a:p>
              <a:pPr algn="r" eaLnBrk="1" fontAlgn="auto" hangingPunct="1">
                <a:spcBef>
                  <a:spcPts val="0"/>
                </a:spcBef>
                <a:spcAft>
                  <a:spcPts val="0"/>
                </a:spcAft>
                <a:defRPr/>
              </a:pPr>
              <a:endParaRPr lang="fr-CA" sz="1800" kern="0">
                <a:solidFill>
                  <a:sysClr val="window" lastClr="FFFFFF"/>
                </a:solidFill>
                <a:latin typeface="맑은 고딕" panose="020F0502020204030204"/>
              </a:endParaRPr>
            </a:p>
          </p:txBody>
        </p:sp>
        <p:sp>
          <p:nvSpPr>
            <p:cNvPr id="27" name="자유형 34">
              <a:extLst>
                <a:ext uri="{FF2B5EF4-FFF2-40B4-BE49-F238E27FC236}">
                  <a16:creationId xmlns:a16="http://schemas.microsoft.com/office/drawing/2014/main" id="{8908D063-F9E4-3E4A-89EB-0DBDE5CA8216}"/>
                </a:ext>
              </a:extLst>
            </p:cNvPr>
            <p:cNvSpPr/>
            <p:nvPr/>
          </p:nvSpPr>
          <p:spPr>
            <a:xfrm>
              <a:off x="790575" y="800100"/>
              <a:ext cx="2124075" cy="1114425"/>
            </a:xfrm>
            <a:custGeom>
              <a:avLst/>
              <a:gdLst>
                <a:gd name="connsiteX0" fmla="*/ 0 w 2124075"/>
                <a:gd name="connsiteY0" fmla="*/ 0 h 1114425"/>
                <a:gd name="connsiteX1" fmla="*/ 285750 w 2124075"/>
                <a:gd name="connsiteY1" fmla="*/ 542925 h 1114425"/>
                <a:gd name="connsiteX2" fmla="*/ 857250 w 2124075"/>
                <a:gd name="connsiteY2" fmla="*/ 895350 h 1114425"/>
                <a:gd name="connsiteX3" fmla="*/ 1543050 w 2124075"/>
                <a:gd name="connsiteY3" fmla="*/ 1066800 h 1114425"/>
                <a:gd name="connsiteX4" fmla="*/ 2124075 w 2124075"/>
                <a:gd name="connsiteY4" fmla="*/ 1114425 h 111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075" h="1114425">
                  <a:moveTo>
                    <a:pt x="0" y="0"/>
                  </a:moveTo>
                  <a:cubicBezTo>
                    <a:pt x="71437" y="196850"/>
                    <a:pt x="142875" y="393700"/>
                    <a:pt x="285750" y="542925"/>
                  </a:cubicBezTo>
                  <a:cubicBezTo>
                    <a:pt x="428625" y="692150"/>
                    <a:pt x="647700" y="808038"/>
                    <a:pt x="857250" y="895350"/>
                  </a:cubicBezTo>
                  <a:cubicBezTo>
                    <a:pt x="1066800" y="982662"/>
                    <a:pt x="1331913" y="1030288"/>
                    <a:pt x="1543050" y="1066800"/>
                  </a:cubicBezTo>
                  <a:cubicBezTo>
                    <a:pt x="1754187" y="1103312"/>
                    <a:pt x="1939131" y="1108868"/>
                    <a:pt x="2124075" y="1114425"/>
                  </a:cubicBezTo>
                </a:path>
              </a:pathLst>
            </a:custGeom>
            <a:noFill/>
            <a:ln w="12700" cap="flat" cmpd="sng" algn="ctr">
              <a:solidFill>
                <a:sysClr val="windowText" lastClr="000000"/>
              </a:solidFill>
              <a:prstDash val="lgDash"/>
              <a:miter lim="800000"/>
            </a:ln>
            <a:effectLst/>
          </p:spPr>
          <p:txBody>
            <a:bodyPr anchor="ctr"/>
            <a:lstStyle/>
            <a:p>
              <a:pPr algn="r" eaLnBrk="1" fontAlgn="auto" hangingPunct="1">
                <a:spcBef>
                  <a:spcPts val="0"/>
                </a:spcBef>
                <a:spcAft>
                  <a:spcPts val="0"/>
                </a:spcAft>
                <a:defRPr/>
              </a:pPr>
              <a:endParaRPr lang="fr-CA" sz="1800" kern="0">
                <a:solidFill>
                  <a:sysClr val="window" lastClr="FFFFFF"/>
                </a:solidFill>
                <a:latin typeface="맑은 고딕" panose="020F0502020204030204"/>
              </a:endParaRPr>
            </a:p>
          </p:txBody>
        </p:sp>
      </p:grpSp>
      <p:grpSp>
        <p:nvGrpSpPr>
          <p:cNvPr id="25606" name="그룹 36">
            <a:extLst>
              <a:ext uri="{FF2B5EF4-FFF2-40B4-BE49-F238E27FC236}">
                <a16:creationId xmlns:a16="http://schemas.microsoft.com/office/drawing/2014/main" id="{9759CF6C-414B-8549-A02C-31BFCA47153E}"/>
              </a:ext>
            </a:extLst>
          </p:cNvPr>
          <p:cNvGrpSpPr>
            <a:grpSpLocks/>
          </p:cNvGrpSpPr>
          <p:nvPr/>
        </p:nvGrpSpPr>
        <p:grpSpPr bwMode="auto">
          <a:xfrm>
            <a:off x="519113" y="2562225"/>
            <a:ext cx="3638550" cy="2371725"/>
            <a:chOff x="0" y="0"/>
            <a:chExt cx="3638550" cy="2371725"/>
          </a:xfrm>
        </p:grpSpPr>
        <p:sp>
          <p:nvSpPr>
            <p:cNvPr id="29" name="직사각형 24">
              <a:extLst>
                <a:ext uri="{FF2B5EF4-FFF2-40B4-BE49-F238E27FC236}">
                  <a16:creationId xmlns:a16="http://schemas.microsoft.com/office/drawing/2014/main" id="{A589BCDA-58E9-6E40-B244-04A44C1007A6}"/>
                </a:ext>
              </a:extLst>
            </p:cNvPr>
            <p:cNvSpPr>
              <a:spLocks noRot="1" noChangeAspect="1" noMove="1" noResize="1" noEditPoints="1" noAdjustHandles="1" noChangeArrowheads="1" noChangeShapeType="1" noTextEdit="1"/>
            </p:cNvSpPr>
            <p:nvPr/>
          </p:nvSpPr>
          <p:spPr>
            <a:xfrm>
              <a:off x="3000375" y="142875"/>
              <a:ext cx="571500" cy="357709"/>
            </a:xfrm>
            <a:prstGeom prst="rect">
              <a:avLst/>
            </a:prstGeom>
            <a:blipFill>
              <a:blip r:embed="rId7"/>
              <a:stretch>
                <a:fillRect l="-3191" r="-3191"/>
              </a:stretch>
            </a:blipFill>
            <a:ln w="12700" cap="flat" cmpd="sng" algn="ctr">
              <a:noFill/>
              <a:prstDash val="solid"/>
              <a:miter lim="800000"/>
            </a:ln>
            <a:effectLst/>
          </p:spPr>
          <p:txBody>
            <a:bodyPr/>
            <a:lstStyle/>
            <a:p>
              <a:pPr>
                <a:defRPr/>
              </a:pPr>
              <a:r>
                <a:rPr lang="fr-CA">
                  <a:noFill/>
                  <a:latin typeface="Times" panose="02020603050405020304" pitchFamily="18" charset="0"/>
                </a:rPr>
                <a:t> </a:t>
              </a:r>
            </a:p>
          </p:txBody>
        </p:sp>
        <p:cxnSp>
          <p:nvCxnSpPr>
            <p:cNvPr id="25608" name="직선 연결선 25">
              <a:extLst>
                <a:ext uri="{FF2B5EF4-FFF2-40B4-BE49-F238E27FC236}">
                  <a16:creationId xmlns:a16="http://schemas.microsoft.com/office/drawing/2014/main" id="{AFB8AB6E-FA85-ED45-ABC8-DCEC065A4F11}"/>
                </a:ext>
              </a:extLst>
            </p:cNvPr>
            <p:cNvCxnSpPr>
              <a:cxnSpLocks noChangeShapeType="1"/>
            </p:cNvCxnSpPr>
            <p:nvPr/>
          </p:nvCxnSpPr>
          <p:spPr bwMode="auto">
            <a:xfrm flipH="1">
              <a:off x="409575" y="85725"/>
              <a:ext cx="0" cy="2143125"/>
            </a:xfrm>
            <a:prstGeom prst="line">
              <a:avLst/>
            </a:prstGeom>
            <a:noFill/>
            <a:ln w="6350" algn="ctr">
              <a:solidFill>
                <a:srgbClr val="000000"/>
              </a:solidFill>
              <a:miter lim="800000"/>
              <a:headEnd/>
              <a:tailEnd/>
            </a:ln>
            <a:extLst>
              <a:ext uri="{909E8E84-426E-40DD-AFC4-6F175D3DCCD1}">
                <a14:hiddenFill xmlns:a14="http://schemas.microsoft.com/office/drawing/2010/main">
                  <a:noFill/>
                </a14:hiddenFill>
              </a:ext>
            </a:extLst>
          </p:spPr>
        </p:cxnSp>
        <p:sp>
          <p:nvSpPr>
            <p:cNvPr id="31" name="직사각형 26">
              <a:extLst>
                <a:ext uri="{FF2B5EF4-FFF2-40B4-BE49-F238E27FC236}">
                  <a16:creationId xmlns:a16="http://schemas.microsoft.com/office/drawing/2014/main" id="{18DB295E-CF9A-8747-BF8F-37C3BF342EFF}"/>
                </a:ext>
              </a:extLst>
            </p:cNvPr>
            <p:cNvSpPr>
              <a:spLocks noRot="1" noChangeAspect="1" noMove="1" noResize="1" noEditPoints="1" noAdjustHandles="1" noChangeArrowheads="1" noChangeShapeType="1" noTextEdit="1"/>
            </p:cNvSpPr>
            <p:nvPr/>
          </p:nvSpPr>
          <p:spPr>
            <a:xfrm>
              <a:off x="0" y="0"/>
              <a:ext cx="495300" cy="276225"/>
            </a:xfrm>
            <a:prstGeom prst="rect">
              <a:avLst/>
            </a:prstGeom>
            <a:blipFill>
              <a:blip r:embed="rId8"/>
              <a:stretch>
                <a:fillRect/>
              </a:stretch>
            </a:blipFill>
            <a:ln w="12700" cap="flat" cmpd="sng" algn="ctr">
              <a:noFill/>
              <a:prstDash val="solid"/>
              <a:miter lim="800000"/>
            </a:ln>
            <a:effectLst/>
          </p:spPr>
          <p:txBody>
            <a:bodyPr/>
            <a:lstStyle/>
            <a:p>
              <a:pPr>
                <a:defRPr/>
              </a:pPr>
              <a:r>
                <a:rPr lang="fr-CA">
                  <a:noFill/>
                  <a:latin typeface="Times" panose="02020603050405020304" pitchFamily="18" charset="0"/>
                </a:rPr>
                <a:t> </a:t>
              </a:r>
            </a:p>
          </p:txBody>
        </p:sp>
        <p:sp>
          <p:nvSpPr>
            <p:cNvPr id="32" name="자유형 27">
              <a:extLst>
                <a:ext uri="{FF2B5EF4-FFF2-40B4-BE49-F238E27FC236}">
                  <a16:creationId xmlns:a16="http://schemas.microsoft.com/office/drawing/2014/main" id="{353C3A40-6552-B64F-A8C8-F63D54BB318A}"/>
                </a:ext>
              </a:extLst>
            </p:cNvPr>
            <p:cNvSpPr/>
            <p:nvPr/>
          </p:nvSpPr>
          <p:spPr>
            <a:xfrm>
              <a:off x="885825" y="295275"/>
              <a:ext cx="2076450" cy="895350"/>
            </a:xfrm>
            <a:custGeom>
              <a:avLst/>
              <a:gdLst>
                <a:gd name="connsiteX0" fmla="*/ 0 w 2305050"/>
                <a:gd name="connsiteY0" fmla="*/ 1790700 h 1790700"/>
                <a:gd name="connsiteX1" fmla="*/ 428625 w 2305050"/>
                <a:gd name="connsiteY1" fmla="*/ 885825 h 1790700"/>
                <a:gd name="connsiteX2" fmla="*/ 1104900 w 2305050"/>
                <a:gd name="connsiteY2" fmla="*/ 333375 h 1790700"/>
                <a:gd name="connsiteX3" fmla="*/ 1771650 w 2305050"/>
                <a:gd name="connsiteY3" fmla="*/ 95250 h 1790700"/>
                <a:gd name="connsiteX4" fmla="*/ 2305050 w 2305050"/>
                <a:gd name="connsiteY4" fmla="*/ 0 h 179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50" h="1790700">
                  <a:moveTo>
                    <a:pt x="0" y="1790700"/>
                  </a:moveTo>
                  <a:cubicBezTo>
                    <a:pt x="122237" y="1459706"/>
                    <a:pt x="244475" y="1128712"/>
                    <a:pt x="428625" y="885825"/>
                  </a:cubicBezTo>
                  <a:cubicBezTo>
                    <a:pt x="612775" y="642937"/>
                    <a:pt x="881063" y="465137"/>
                    <a:pt x="1104900" y="333375"/>
                  </a:cubicBezTo>
                  <a:cubicBezTo>
                    <a:pt x="1328738" y="201612"/>
                    <a:pt x="1571625" y="150812"/>
                    <a:pt x="1771650" y="95250"/>
                  </a:cubicBezTo>
                  <a:cubicBezTo>
                    <a:pt x="1971675" y="39687"/>
                    <a:pt x="2138362" y="19843"/>
                    <a:pt x="2305050" y="0"/>
                  </a:cubicBezTo>
                </a:path>
              </a:pathLst>
            </a:custGeom>
            <a:noFill/>
            <a:ln w="12700" cap="flat" cmpd="sng" algn="ctr">
              <a:solidFill>
                <a:sysClr val="windowText" lastClr="000000"/>
              </a:solidFill>
              <a:prstDash val="solid"/>
              <a:miter lim="800000"/>
            </a:ln>
            <a:effectLst/>
          </p:spPr>
          <p:txBody>
            <a:bodyPr anchor="ctr"/>
            <a:lstStyle/>
            <a:p>
              <a:pPr algn="r" eaLnBrk="1" fontAlgn="auto" hangingPunct="1">
                <a:spcBef>
                  <a:spcPts val="0"/>
                </a:spcBef>
                <a:spcAft>
                  <a:spcPts val="0"/>
                </a:spcAft>
                <a:defRPr/>
              </a:pPr>
              <a:endParaRPr lang="fr-CA" sz="1800" kern="0">
                <a:solidFill>
                  <a:sysClr val="window" lastClr="FFFFFF"/>
                </a:solidFill>
                <a:latin typeface="맑은 고딕" panose="020F0502020204030204"/>
              </a:endParaRPr>
            </a:p>
          </p:txBody>
        </p:sp>
        <p:sp>
          <p:nvSpPr>
            <p:cNvPr id="33" name="직사각형 28">
              <a:extLst>
                <a:ext uri="{FF2B5EF4-FFF2-40B4-BE49-F238E27FC236}">
                  <a16:creationId xmlns:a16="http://schemas.microsoft.com/office/drawing/2014/main" id="{79FEBEE7-78A8-CA4F-A1C4-8431310E9396}"/>
                </a:ext>
              </a:extLst>
            </p:cNvPr>
            <p:cNvSpPr>
              <a:spLocks noRot="1" noChangeAspect="1" noMove="1" noResize="1" noEditPoints="1" noAdjustHandles="1" noChangeArrowheads="1" noChangeShapeType="1" noTextEdit="1"/>
            </p:cNvSpPr>
            <p:nvPr/>
          </p:nvSpPr>
          <p:spPr>
            <a:xfrm>
              <a:off x="3028950" y="809625"/>
              <a:ext cx="609600" cy="381000"/>
            </a:xfrm>
            <a:prstGeom prst="rect">
              <a:avLst/>
            </a:prstGeom>
            <a:blipFill>
              <a:blip r:embed="rId9"/>
              <a:stretch>
                <a:fillRect/>
              </a:stretch>
            </a:blipFill>
            <a:ln w="12700" cap="flat" cmpd="sng" algn="ctr">
              <a:noFill/>
              <a:prstDash val="solid"/>
              <a:miter lim="800000"/>
            </a:ln>
            <a:effectLst/>
          </p:spPr>
          <p:txBody>
            <a:bodyPr/>
            <a:lstStyle/>
            <a:p>
              <a:pPr>
                <a:defRPr/>
              </a:pPr>
              <a:r>
                <a:rPr lang="fr-CA">
                  <a:noFill/>
                  <a:latin typeface="Times" panose="02020603050405020304" pitchFamily="18" charset="0"/>
                </a:rPr>
                <a:t> </a:t>
              </a:r>
            </a:p>
          </p:txBody>
        </p:sp>
        <p:cxnSp>
          <p:nvCxnSpPr>
            <p:cNvPr id="25612" name="직선 연결선 30">
              <a:extLst>
                <a:ext uri="{FF2B5EF4-FFF2-40B4-BE49-F238E27FC236}">
                  <a16:creationId xmlns:a16="http://schemas.microsoft.com/office/drawing/2014/main" id="{EEF8B2A4-D968-9648-88D6-2061D5C54F9C}"/>
                </a:ext>
              </a:extLst>
            </p:cNvPr>
            <p:cNvCxnSpPr>
              <a:cxnSpLocks noChangeShapeType="1"/>
            </p:cNvCxnSpPr>
            <p:nvPr/>
          </p:nvCxnSpPr>
          <p:spPr bwMode="auto">
            <a:xfrm>
              <a:off x="409575" y="2238375"/>
              <a:ext cx="2790825" cy="0"/>
            </a:xfrm>
            <a:prstGeom prst="line">
              <a:avLst/>
            </a:prstGeom>
            <a:noFill/>
            <a:ln w="6350" algn="ctr">
              <a:solidFill>
                <a:srgbClr val="000000"/>
              </a:solidFill>
              <a:miter lim="800000"/>
              <a:headEnd/>
              <a:tailEnd/>
            </a:ln>
            <a:extLst>
              <a:ext uri="{909E8E84-426E-40DD-AFC4-6F175D3DCCD1}">
                <a14:hiddenFill xmlns:a14="http://schemas.microsoft.com/office/drawing/2010/main">
                  <a:noFill/>
                </a14:hiddenFill>
              </a:ext>
            </a:extLst>
          </p:spPr>
        </p:cxnSp>
        <p:sp>
          <p:nvSpPr>
            <p:cNvPr id="35" name="직사각형 31">
              <a:extLst>
                <a:ext uri="{FF2B5EF4-FFF2-40B4-BE49-F238E27FC236}">
                  <a16:creationId xmlns:a16="http://schemas.microsoft.com/office/drawing/2014/main" id="{0541EA68-5CE8-EB4C-8FC0-8ED9B895245B}"/>
                </a:ext>
              </a:extLst>
            </p:cNvPr>
            <p:cNvSpPr>
              <a:spLocks noRot="1" noChangeAspect="1" noMove="1" noResize="1" noEditPoints="1" noAdjustHandles="1" noChangeArrowheads="1" noChangeShapeType="1" noTextEdit="1"/>
            </p:cNvSpPr>
            <p:nvPr/>
          </p:nvSpPr>
          <p:spPr>
            <a:xfrm>
              <a:off x="3086100" y="2095500"/>
              <a:ext cx="495300" cy="276225"/>
            </a:xfrm>
            <a:prstGeom prst="rect">
              <a:avLst/>
            </a:prstGeom>
            <a:blipFill>
              <a:blip r:embed="rId10"/>
              <a:stretch>
                <a:fillRect/>
              </a:stretch>
            </a:blipFill>
            <a:ln w="12700" cap="flat" cmpd="sng" algn="ctr">
              <a:noFill/>
              <a:prstDash val="solid"/>
              <a:miter lim="800000"/>
            </a:ln>
            <a:effectLst/>
          </p:spPr>
          <p:txBody>
            <a:bodyPr/>
            <a:lstStyle/>
            <a:p>
              <a:pPr>
                <a:defRPr/>
              </a:pPr>
              <a:r>
                <a:rPr lang="fr-CA">
                  <a:noFill/>
                  <a:latin typeface="Times" panose="02020603050405020304" pitchFamily="18" charset="0"/>
                </a:rPr>
                <a:t> </a:t>
              </a:r>
            </a:p>
          </p:txBody>
        </p:sp>
        <p:sp>
          <p:nvSpPr>
            <p:cNvPr id="36" name="자유형 29">
              <a:extLst>
                <a:ext uri="{FF2B5EF4-FFF2-40B4-BE49-F238E27FC236}">
                  <a16:creationId xmlns:a16="http://schemas.microsoft.com/office/drawing/2014/main" id="{EB8D2084-42E7-3E44-9AF2-449EC71326B2}"/>
                </a:ext>
              </a:extLst>
            </p:cNvPr>
            <p:cNvSpPr/>
            <p:nvPr/>
          </p:nvSpPr>
          <p:spPr>
            <a:xfrm>
              <a:off x="895350" y="971550"/>
              <a:ext cx="2076450" cy="895350"/>
            </a:xfrm>
            <a:custGeom>
              <a:avLst/>
              <a:gdLst>
                <a:gd name="connsiteX0" fmla="*/ 0 w 2305050"/>
                <a:gd name="connsiteY0" fmla="*/ 1790700 h 1790700"/>
                <a:gd name="connsiteX1" fmla="*/ 428625 w 2305050"/>
                <a:gd name="connsiteY1" fmla="*/ 885825 h 1790700"/>
                <a:gd name="connsiteX2" fmla="*/ 1104900 w 2305050"/>
                <a:gd name="connsiteY2" fmla="*/ 333375 h 1790700"/>
                <a:gd name="connsiteX3" fmla="*/ 1771650 w 2305050"/>
                <a:gd name="connsiteY3" fmla="*/ 95250 h 1790700"/>
                <a:gd name="connsiteX4" fmla="*/ 2305050 w 2305050"/>
                <a:gd name="connsiteY4" fmla="*/ 0 h 179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50" h="1790700">
                  <a:moveTo>
                    <a:pt x="0" y="1790700"/>
                  </a:moveTo>
                  <a:cubicBezTo>
                    <a:pt x="122237" y="1459706"/>
                    <a:pt x="244475" y="1128712"/>
                    <a:pt x="428625" y="885825"/>
                  </a:cubicBezTo>
                  <a:cubicBezTo>
                    <a:pt x="612775" y="642937"/>
                    <a:pt x="881063" y="465137"/>
                    <a:pt x="1104900" y="333375"/>
                  </a:cubicBezTo>
                  <a:cubicBezTo>
                    <a:pt x="1328738" y="201612"/>
                    <a:pt x="1571625" y="150812"/>
                    <a:pt x="1771650" y="95250"/>
                  </a:cubicBezTo>
                  <a:cubicBezTo>
                    <a:pt x="1971675" y="39687"/>
                    <a:pt x="2138362" y="19843"/>
                    <a:pt x="2305050" y="0"/>
                  </a:cubicBezTo>
                </a:path>
              </a:pathLst>
            </a:custGeom>
            <a:noFill/>
            <a:ln w="12700" cap="flat" cmpd="sng" algn="ctr">
              <a:solidFill>
                <a:sysClr val="windowText" lastClr="000000"/>
              </a:solidFill>
              <a:prstDash val="lgDash"/>
              <a:miter lim="800000"/>
            </a:ln>
            <a:effectLst/>
          </p:spPr>
          <p:txBody>
            <a:bodyPr anchor="ctr"/>
            <a:lstStyle/>
            <a:p>
              <a:pPr algn="r" eaLnBrk="1" fontAlgn="auto" hangingPunct="1">
                <a:spcBef>
                  <a:spcPts val="0"/>
                </a:spcBef>
                <a:spcAft>
                  <a:spcPts val="0"/>
                </a:spcAft>
                <a:defRPr/>
              </a:pPr>
              <a:endParaRPr lang="fr-CA" sz="1800" kern="0">
                <a:solidFill>
                  <a:sysClr val="window" lastClr="FFFFFF"/>
                </a:solidFill>
                <a:latin typeface="맑은 고딕" panose="020F0502020204030204"/>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제목 1">
            <a:extLst>
              <a:ext uri="{FF2B5EF4-FFF2-40B4-BE49-F238E27FC236}">
                <a16:creationId xmlns:a16="http://schemas.microsoft.com/office/drawing/2014/main" id="{F0D27E7F-AB26-2944-80DC-09AF76EC98E9}"/>
              </a:ext>
            </a:extLst>
          </p:cNvPr>
          <p:cNvSpPr>
            <a:spLocks noGrp="1" noChangeArrowheads="1"/>
          </p:cNvSpPr>
          <p:nvPr>
            <p:ph type="title"/>
          </p:nvPr>
        </p:nvSpPr>
        <p:spPr>
          <a:xfrm>
            <a:off x="457200" y="1588"/>
            <a:ext cx="8229600" cy="1143000"/>
          </a:xfrm>
        </p:spPr>
        <p:txBody>
          <a:bodyPr/>
          <a:lstStyle/>
          <a:p>
            <a:r>
              <a:rPr lang="en-US" altLang="ko-KR">
                <a:latin typeface="Times New Roman" panose="02020603050405020304" pitchFamily="18" charset="0"/>
                <a:ea typeface="굴림" panose="020B0600000101010101" pitchFamily="34" charset="-127"/>
                <a:cs typeface="Times New Roman" panose="02020603050405020304" pitchFamily="18" charset="0"/>
              </a:rPr>
              <a:t>Short-run equilibrium</a:t>
            </a:r>
            <a:endParaRPr lang="ko-KR" altLang="en-US">
              <a:latin typeface="Times New Roman" panose="02020603050405020304" pitchFamily="18" charset="0"/>
              <a:ea typeface="굴림" panose="020B0600000101010101" pitchFamily="34" charset="-127"/>
              <a:cs typeface="Times New Roman" panose="02020603050405020304" pitchFamily="18" charset="0"/>
            </a:endParaRPr>
          </a:p>
        </p:txBody>
      </p:sp>
      <p:sp>
        <p:nvSpPr>
          <p:cNvPr id="26627" name="세로 텍스트 개체 틀 2">
            <a:extLst>
              <a:ext uri="{FF2B5EF4-FFF2-40B4-BE49-F238E27FC236}">
                <a16:creationId xmlns:a16="http://schemas.microsoft.com/office/drawing/2014/main" id="{1B855E5F-9908-4A40-BDDE-013D48543347}"/>
              </a:ext>
            </a:extLst>
          </p:cNvPr>
          <p:cNvSpPr>
            <a:spLocks noGrp="1" noChangeArrowheads="1"/>
          </p:cNvSpPr>
          <p:nvPr>
            <p:ph type="body" orient="vert" idx="1"/>
          </p:nvPr>
        </p:nvSpPr>
        <p:spPr>
          <a:xfrm>
            <a:off x="400050" y="1144588"/>
            <a:ext cx="8578850" cy="4525962"/>
          </a:xfrm>
        </p:spPr>
        <p:txBody>
          <a:bodyPr vert="horz"/>
          <a:lstStyle/>
          <a:p>
            <a:r>
              <a:rPr lang="en-US" altLang="ko-KR">
                <a:latin typeface="Times New Roman" panose="02020603050405020304" pitchFamily="18" charset="0"/>
                <a:ea typeface="굴림" panose="020B0600000101010101" pitchFamily="34" charset="-127"/>
                <a:cs typeface="Times New Roman" panose="02020603050405020304" pitchFamily="18" charset="0"/>
              </a:rPr>
              <a:t>The short-run effects of an increase in </a:t>
            </a:r>
            <a:r>
              <a:rPr lang="en-US" altLang="ko-KR" i="1">
                <a:latin typeface="Times New Roman" panose="02020603050405020304" pitchFamily="18" charset="0"/>
                <a:ea typeface="굴림" panose="020B0600000101010101" pitchFamily="34" charset="-127"/>
                <a:cs typeface="Times New Roman" panose="02020603050405020304" pitchFamily="18" charset="0"/>
              </a:rPr>
              <a:t>σ</a:t>
            </a:r>
            <a:r>
              <a:rPr lang="en-US" altLang="ko-KR">
                <a:latin typeface="Times New Roman" panose="02020603050405020304" pitchFamily="18" charset="0"/>
                <a:ea typeface="굴림" panose="020B0600000101010101" pitchFamily="34" charset="-127"/>
                <a:cs typeface="Times New Roman" panose="02020603050405020304" pitchFamily="18" charset="0"/>
              </a:rPr>
              <a:t> </a:t>
            </a:r>
          </a:p>
          <a:p>
            <a:endParaRPr lang="en-US" altLang="ko-KR">
              <a:latin typeface="Times New Roman" panose="02020603050405020304" pitchFamily="18" charset="0"/>
              <a:ea typeface="굴림" panose="020B0600000101010101" pitchFamily="34" charset="-127"/>
              <a:cs typeface="Times New Roman" panose="02020603050405020304" pitchFamily="18" charset="0"/>
            </a:endParaRPr>
          </a:p>
          <a:p>
            <a:endParaRPr lang="ko-KR" altLang="en-US">
              <a:latin typeface="Times New Roman" panose="02020603050405020304" pitchFamily="18" charset="0"/>
              <a:ea typeface="굴림" panose="020B0600000101010101" pitchFamily="34" charset="-127"/>
              <a:cs typeface="Times New Roman" panose="02020603050405020304" pitchFamily="18" charset="0"/>
            </a:endParaRPr>
          </a:p>
        </p:txBody>
      </p:sp>
      <p:graphicFrame>
        <p:nvGraphicFramePr>
          <p:cNvPr id="4" name="표 3">
            <a:extLst>
              <a:ext uri="{FF2B5EF4-FFF2-40B4-BE49-F238E27FC236}">
                <a16:creationId xmlns:a16="http://schemas.microsoft.com/office/drawing/2014/main" id="{22471C20-0962-3A47-8B3A-5AFF306229A3}"/>
              </a:ext>
            </a:extLst>
          </p:cNvPr>
          <p:cNvGraphicFramePr>
            <a:graphicFrameLocks noGrp="1"/>
          </p:cNvGraphicFramePr>
          <p:nvPr/>
        </p:nvGraphicFramePr>
        <p:xfrm>
          <a:off x="107504" y="1700808"/>
          <a:ext cx="8856985" cy="4949952"/>
        </p:xfrm>
        <a:graphic>
          <a:graphicData uri="http://schemas.openxmlformats.org/drawingml/2006/table">
            <a:tbl>
              <a:tblPr firstRow="1" firstCol="1" bandRow="1">
                <a:tableStyleId>{5C22544A-7EE6-4342-B048-85BDC9FD1C3A}</a:tableStyleId>
              </a:tblPr>
              <a:tblGrid>
                <a:gridCol w="1852245">
                  <a:extLst>
                    <a:ext uri="{9D8B030D-6E8A-4147-A177-3AD203B41FA5}">
                      <a16:colId xmlns:a16="http://schemas.microsoft.com/office/drawing/2014/main" val="20000"/>
                    </a:ext>
                  </a:extLst>
                </a:gridCol>
                <a:gridCol w="3312317">
                  <a:extLst>
                    <a:ext uri="{9D8B030D-6E8A-4147-A177-3AD203B41FA5}">
                      <a16:colId xmlns:a16="http://schemas.microsoft.com/office/drawing/2014/main" val="20001"/>
                    </a:ext>
                  </a:extLst>
                </a:gridCol>
                <a:gridCol w="1104106">
                  <a:extLst>
                    <a:ext uri="{9D8B030D-6E8A-4147-A177-3AD203B41FA5}">
                      <a16:colId xmlns:a16="http://schemas.microsoft.com/office/drawing/2014/main" val="20002"/>
                    </a:ext>
                  </a:extLst>
                </a:gridCol>
                <a:gridCol w="920088">
                  <a:extLst>
                    <a:ext uri="{9D8B030D-6E8A-4147-A177-3AD203B41FA5}">
                      <a16:colId xmlns:a16="http://schemas.microsoft.com/office/drawing/2014/main" val="20003"/>
                    </a:ext>
                  </a:extLst>
                </a:gridCol>
                <a:gridCol w="1668229">
                  <a:extLst>
                    <a:ext uri="{9D8B030D-6E8A-4147-A177-3AD203B41FA5}">
                      <a16:colId xmlns:a16="http://schemas.microsoft.com/office/drawing/2014/main" val="20004"/>
                    </a:ext>
                  </a:extLst>
                </a:gridCol>
              </a:tblGrid>
              <a:tr h="411480">
                <a:tc>
                  <a:txBody>
                    <a:bodyPr/>
                    <a:lstStyle/>
                    <a:p>
                      <a:pPr algn="ctr">
                        <a:lnSpc>
                          <a:spcPct val="150000"/>
                        </a:lnSpc>
                        <a:spcAft>
                          <a:spcPts val="0"/>
                        </a:spcAft>
                      </a:pPr>
                      <a:r>
                        <a:rPr lang="en-US" sz="1800" dirty="0">
                          <a:effectLst/>
                        </a:rPr>
                        <a:t> </a:t>
                      </a:r>
                      <a:endParaRPr lang="ko-KR" sz="1800" dirty="0">
                        <a:effectLst/>
                        <a:latin typeface="Calibri"/>
                        <a:ea typeface="맑은 고딕"/>
                        <a:cs typeface="Times New Roman"/>
                      </a:endParaRPr>
                    </a:p>
                  </a:txBody>
                  <a:tcPr marL="68580" marR="68580" marT="0" marB="0" anchor="ctr"/>
                </a:tc>
                <a:tc>
                  <a:txBody>
                    <a:bodyPr/>
                    <a:lstStyle/>
                    <a:p>
                      <a:pPr algn="ctr">
                        <a:lnSpc>
                          <a:spcPct val="150000"/>
                        </a:lnSpc>
                        <a:spcAft>
                          <a:spcPts val="0"/>
                        </a:spcAft>
                      </a:pPr>
                      <a:r>
                        <a:rPr lang="en-US" sz="1800" dirty="0">
                          <a:effectLst/>
                        </a:rPr>
                        <a:t>Utilization rate</a:t>
                      </a:r>
                      <a:endParaRPr lang="ko-KR" sz="1800" dirty="0">
                        <a:effectLst/>
                        <a:latin typeface="Calibri"/>
                        <a:ea typeface="맑은 고딕"/>
                        <a:cs typeface="Times New Roman"/>
                      </a:endParaRPr>
                    </a:p>
                  </a:txBody>
                  <a:tcPr marL="68580" marR="68580" marT="0" marB="0" anchor="ctr"/>
                </a:tc>
                <a:tc>
                  <a:txBody>
                    <a:bodyPr/>
                    <a:lstStyle/>
                    <a:p>
                      <a:endParaRPr lang="fr-FR"/>
                    </a:p>
                  </a:txBody>
                  <a:tcPr marL="68580" marR="68580" marT="0" marB="0" anchor="ctr">
                    <a:blipFill>
                      <a:blip r:embed="rId2"/>
                      <a:stretch>
                        <a:fillRect l="-469061" t="-2941" r="-237017" b="-1098529"/>
                      </a:stretch>
                    </a:blipFill>
                  </a:tcPr>
                </a:tc>
                <a:tc>
                  <a:txBody>
                    <a:bodyPr/>
                    <a:lstStyle/>
                    <a:p>
                      <a:endParaRPr lang="fr-FR"/>
                    </a:p>
                  </a:txBody>
                  <a:tcPr marL="68580" marR="68580" marT="0" marB="0" anchor="ctr">
                    <a:blipFill>
                      <a:blip r:embed="rId2"/>
                      <a:stretch>
                        <a:fillRect l="-682119" t="-2941" r="-184106" b="-1098529"/>
                      </a:stretch>
                    </a:blipFill>
                  </a:tcPr>
                </a:tc>
                <a:tc>
                  <a:txBody>
                    <a:bodyPr/>
                    <a:lstStyle/>
                    <a:p>
                      <a:pPr algn="ctr">
                        <a:lnSpc>
                          <a:spcPct val="150000"/>
                        </a:lnSpc>
                        <a:spcAft>
                          <a:spcPts val="0"/>
                        </a:spcAft>
                      </a:pPr>
                      <a:r>
                        <a:rPr lang="en-US" sz="1800" dirty="0">
                          <a:effectLst/>
                        </a:rPr>
                        <a:t>Figure</a:t>
                      </a:r>
                      <a:endParaRPr lang="ko-KR" sz="1800" dirty="0">
                        <a:effectLst/>
                        <a:latin typeface="Calibri"/>
                        <a:ea typeface="맑은 고딕"/>
                        <a:cs typeface="Times New Roman"/>
                      </a:endParaRPr>
                    </a:p>
                  </a:txBody>
                  <a:tcPr marL="68580" marR="68580" marT="0" marB="0" anchor="ctr"/>
                </a:tc>
                <a:extLst>
                  <a:ext uri="{0D108BD9-81ED-4DB2-BD59-A6C34878D82A}">
                    <a16:rowId xmlns:a16="http://schemas.microsoft.com/office/drawing/2014/main" val="10000"/>
                  </a:ext>
                </a:extLst>
              </a:tr>
              <a:tr h="411480">
                <a:tc rowSpan="3">
                  <a:txBody>
                    <a:bodyPr/>
                    <a:lstStyle/>
                    <a:p>
                      <a:endParaRPr lang="fr-FR"/>
                    </a:p>
                  </a:txBody>
                  <a:tcPr marL="68580" marR="68580" marT="0" marB="0" anchor="ctr">
                    <a:blipFill>
                      <a:blip r:embed="rId2"/>
                      <a:stretch>
                        <a:fillRect l="-329" t="-18817" r="-379605" b="-100806"/>
                      </a:stretch>
                    </a:blipFill>
                  </a:tcPr>
                </a:tc>
                <a:tc>
                  <a:txBody>
                    <a:bodyPr/>
                    <a:lstStyle/>
                    <a:p>
                      <a:endParaRPr lang="fr-FR"/>
                    </a:p>
                  </a:txBody>
                  <a:tcPr marL="68580" marR="68580" marT="0" marB="0" anchor="ctr">
                    <a:blipFill>
                      <a:blip r:embed="rId2"/>
                      <a:stretch>
                        <a:fillRect l="-56066" t="-104478" r="-112132" b="-1014925"/>
                      </a:stretch>
                    </a:blipFill>
                  </a:tcPr>
                </a:tc>
                <a:tc>
                  <a:txBody>
                    <a:bodyPr/>
                    <a:lstStyle/>
                    <a:p>
                      <a:pPr algn="ctr">
                        <a:lnSpc>
                          <a:spcPct val="150000"/>
                        </a:lnSpc>
                        <a:spcAft>
                          <a:spcPts val="0"/>
                        </a:spcAft>
                      </a:pPr>
                      <a:r>
                        <a:rPr lang="en-US" sz="1800">
                          <a:effectLst/>
                        </a:rPr>
                        <a:t>(-)</a:t>
                      </a:r>
                      <a:endParaRPr lang="ko-KR" sz="1800">
                        <a:effectLst/>
                        <a:latin typeface="Calibri"/>
                        <a:ea typeface="맑은 고딕"/>
                        <a:cs typeface="Times New Roman"/>
                      </a:endParaRPr>
                    </a:p>
                  </a:txBody>
                  <a:tcPr marL="68580" marR="68580" marT="0" marB="0" anchor="ctr"/>
                </a:tc>
                <a:tc>
                  <a:txBody>
                    <a:bodyPr/>
                    <a:lstStyle/>
                    <a:p>
                      <a:pPr algn="ctr">
                        <a:lnSpc>
                          <a:spcPct val="150000"/>
                        </a:lnSpc>
                        <a:spcAft>
                          <a:spcPts val="0"/>
                        </a:spcAft>
                      </a:pPr>
                      <a:r>
                        <a:rPr lang="en-US" sz="1800">
                          <a:effectLst/>
                        </a:rPr>
                        <a:t>?</a:t>
                      </a:r>
                      <a:endParaRPr lang="ko-KR" sz="1800">
                        <a:effectLst/>
                        <a:latin typeface="Calibri"/>
                        <a:ea typeface="맑은 고딕"/>
                        <a:cs typeface="Times New Roman"/>
                      </a:endParaRPr>
                    </a:p>
                  </a:txBody>
                  <a:tcPr marL="68580" marR="68580" marT="0" marB="0" anchor="ctr"/>
                </a:tc>
                <a:tc>
                  <a:txBody>
                    <a:bodyPr/>
                    <a:lstStyle/>
                    <a:p>
                      <a:pPr algn="ctr">
                        <a:lnSpc>
                          <a:spcPct val="150000"/>
                        </a:lnSpc>
                        <a:spcAft>
                          <a:spcPts val="0"/>
                        </a:spcAft>
                      </a:pPr>
                      <a:r>
                        <a:rPr lang="en-US" sz="1800" dirty="0">
                          <a:effectLst/>
                        </a:rPr>
                        <a:t>3A (1)</a:t>
                      </a:r>
                      <a:endParaRPr lang="ko-KR" sz="1800" dirty="0">
                        <a:effectLst/>
                        <a:latin typeface="Calibri"/>
                        <a:ea typeface="맑은 고딕"/>
                        <a:cs typeface="Times New Roman"/>
                      </a:endParaRPr>
                    </a:p>
                  </a:txBody>
                  <a:tcPr marL="68580" marR="68580" marT="0" marB="0" anchor="ctr"/>
                </a:tc>
                <a:extLst>
                  <a:ext uri="{0D108BD9-81ED-4DB2-BD59-A6C34878D82A}">
                    <a16:rowId xmlns:a16="http://schemas.microsoft.com/office/drawing/2014/main" val="10001"/>
                  </a:ext>
                </a:extLst>
              </a:tr>
              <a:tr h="928878">
                <a:tc vMerge="1">
                  <a:txBody>
                    <a:bodyPr/>
                    <a:lstStyle/>
                    <a:p>
                      <a:pPr latinLnBrk="1"/>
                      <a:endParaRPr lang="ko-KR" altLang="en-US"/>
                    </a:p>
                  </a:txBody>
                  <a:tcPr/>
                </a:tc>
                <a:tc>
                  <a:txBody>
                    <a:bodyPr/>
                    <a:lstStyle/>
                    <a:p>
                      <a:endParaRPr lang="fr-FR"/>
                    </a:p>
                  </a:txBody>
                  <a:tcPr marL="68580" marR="68580" marT="0" marB="0" anchor="ctr">
                    <a:blipFill>
                      <a:blip r:embed="rId2"/>
                      <a:stretch>
                        <a:fillRect l="-56066" t="-89542" r="-112132" b="-344444"/>
                      </a:stretch>
                    </a:blipFill>
                  </a:tcPr>
                </a:tc>
                <a:tc>
                  <a:txBody>
                    <a:bodyPr/>
                    <a:lstStyle/>
                    <a:p>
                      <a:pPr algn="ctr">
                        <a:lnSpc>
                          <a:spcPct val="150000"/>
                        </a:lnSpc>
                        <a:spcAft>
                          <a:spcPts val="0"/>
                        </a:spcAft>
                      </a:pPr>
                      <a:r>
                        <a:rPr lang="en-US" sz="1800" dirty="0">
                          <a:effectLst/>
                        </a:rPr>
                        <a:t>(-)</a:t>
                      </a:r>
                      <a:endParaRPr lang="ko-KR" sz="1800" dirty="0">
                        <a:effectLst/>
                        <a:latin typeface="Calibri"/>
                        <a:ea typeface="맑은 고딕"/>
                        <a:cs typeface="Times New Roman"/>
                      </a:endParaRPr>
                    </a:p>
                  </a:txBody>
                  <a:tcPr marL="68580" marR="68580" marT="0" marB="0" anchor="ctr"/>
                </a:tc>
                <a:tc>
                  <a:txBody>
                    <a:bodyPr/>
                    <a:lstStyle/>
                    <a:p>
                      <a:pPr algn="ctr">
                        <a:lnSpc>
                          <a:spcPct val="150000"/>
                        </a:lnSpc>
                        <a:spcAft>
                          <a:spcPts val="0"/>
                        </a:spcAft>
                      </a:pPr>
                      <a:r>
                        <a:rPr lang="en-US" sz="1800">
                          <a:effectLst/>
                        </a:rPr>
                        <a:t>(-)</a:t>
                      </a:r>
                      <a:endParaRPr lang="ko-KR" sz="1800">
                        <a:effectLst/>
                        <a:latin typeface="Calibri"/>
                        <a:ea typeface="맑은 고딕"/>
                        <a:cs typeface="Times New Roman"/>
                      </a:endParaRPr>
                    </a:p>
                  </a:txBody>
                  <a:tcPr marL="68580" marR="68580" marT="0" marB="0" anchor="ctr"/>
                </a:tc>
                <a:tc>
                  <a:txBody>
                    <a:bodyPr/>
                    <a:lstStyle/>
                    <a:p>
                      <a:pPr algn="ctr">
                        <a:lnSpc>
                          <a:spcPct val="150000"/>
                        </a:lnSpc>
                        <a:spcAft>
                          <a:spcPts val="0"/>
                        </a:spcAft>
                      </a:pPr>
                      <a:r>
                        <a:rPr lang="en-US" sz="1800" dirty="0">
                          <a:effectLst/>
                        </a:rPr>
                        <a:t>3A (2)</a:t>
                      </a:r>
                      <a:endParaRPr lang="ko-KR" sz="1800" dirty="0">
                        <a:effectLst/>
                        <a:latin typeface="Calibri"/>
                        <a:ea typeface="맑은 고딕"/>
                        <a:cs typeface="Times New Roman"/>
                      </a:endParaRPr>
                    </a:p>
                  </a:txBody>
                  <a:tcPr marL="68580" marR="68580" marT="0" marB="0" anchor="ctr"/>
                </a:tc>
                <a:extLst>
                  <a:ext uri="{0D108BD9-81ED-4DB2-BD59-A6C34878D82A}">
                    <a16:rowId xmlns:a16="http://schemas.microsoft.com/office/drawing/2014/main" val="10002"/>
                  </a:ext>
                </a:extLst>
              </a:tr>
              <a:tr h="928878">
                <a:tc vMerge="1">
                  <a:txBody>
                    <a:bodyPr/>
                    <a:lstStyle/>
                    <a:p>
                      <a:pPr latinLnBrk="1"/>
                      <a:endParaRPr lang="ko-KR" altLang="en-US"/>
                    </a:p>
                  </a:txBody>
                  <a:tcPr/>
                </a:tc>
                <a:tc>
                  <a:txBody>
                    <a:bodyPr/>
                    <a:lstStyle/>
                    <a:p>
                      <a:endParaRPr lang="fr-FR"/>
                    </a:p>
                  </a:txBody>
                  <a:tcPr marL="68580" marR="68580" marT="0" marB="0" anchor="ctr">
                    <a:blipFill>
                      <a:blip r:embed="rId2"/>
                      <a:stretch>
                        <a:fillRect l="-56066" t="-190789" r="-112132" b="-246711"/>
                      </a:stretch>
                    </a:blipFill>
                  </a:tcPr>
                </a:tc>
                <a:tc>
                  <a:txBody>
                    <a:bodyPr/>
                    <a:lstStyle/>
                    <a:p>
                      <a:pPr algn="ctr">
                        <a:lnSpc>
                          <a:spcPct val="150000"/>
                        </a:lnSpc>
                        <a:spcAft>
                          <a:spcPts val="0"/>
                        </a:spcAft>
                      </a:pPr>
                      <a:r>
                        <a:rPr lang="en-US" sz="1800" dirty="0">
                          <a:effectLst/>
                        </a:rPr>
                        <a:t>(+)</a:t>
                      </a:r>
                      <a:endParaRPr lang="ko-KR" sz="1800" dirty="0">
                        <a:effectLst/>
                        <a:latin typeface="Calibri"/>
                        <a:ea typeface="맑은 고딕"/>
                        <a:cs typeface="Times New Roman"/>
                      </a:endParaRPr>
                    </a:p>
                  </a:txBody>
                  <a:tcPr marL="68580" marR="68580" marT="0" marB="0" anchor="ctr"/>
                </a:tc>
                <a:tc>
                  <a:txBody>
                    <a:bodyPr/>
                    <a:lstStyle/>
                    <a:p>
                      <a:pPr algn="ctr">
                        <a:lnSpc>
                          <a:spcPct val="150000"/>
                        </a:lnSpc>
                        <a:spcAft>
                          <a:spcPts val="0"/>
                        </a:spcAft>
                      </a:pPr>
                      <a:r>
                        <a:rPr lang="en-US" sz="1800">
                          <a:effectLst/>
                        </a:rPr>
                        <a:t>(-)</a:t>
                      </a:r>
                      <a:endParaRPr lang="ko-KR" sz="1800">
                        <a:effectLst/>
                        <a:latin typeface="Calibri"/>
                        <a:ea typeface="맑은 고딕"/>
                        <a:cs typeface="Times New Roman"/>
                      </a:endParaRPr>
                    </a:p>
                  </a:txBody>
                  <a:tcPr marL="68580" marR="68580" marT="0" marB="0" anchor="ctr"/>
                </a:tc>
                <a:tc>
                  <a:txBody>
                    <a:bodyPr/>
                    <a:lstStyle/>
                    <a:p>
                      <a:pPr algn="ctr">
                        <a:lnSpc>
                          <a:spcPct val="150000"/>
                        </a:lnSpc>
                        <a:spcAft>
                          <a:spcPts val="0"/>
                        </a:spcAft>
                      </a:pPr>
                      <a:r>
                        <a:rPr lang="en-US" sz="1800" dirty="0">
                          <a:effectLst/>
                        </a:rPr>
                        <a:t>3A (3)</a:t>
                      </a:r>
                      <a:endParaRPr lang="ko-KR" sz="1800" dirty="0">
                        <a:effectLst/>
                        <a:latin typeface="Calibri"/>
                        <a:ea typeface="맑은 고딕"/>
                        <a:cs typeface="Times New Roman"/>
                      </a:endParaRPr>
                    </a:p>
                  </a:txBody>
                  <a:tcPr marL="68580" marR="68580" marT="0" marB="0" anchor="ctr"/>
                </a:tc>
                <a:extLst>
                  <a:ext uri="{0D108BD9-81ED-4DB2-BD59-A6C34878D82A}">
                    <a16:rowId xmlns:a16="http://schemas.microsoft.com/office/drawing/2014/main" val="10003"/>
                  </a:ext>
                </a:extLst>
              </a:tr>
              <a:tr h="411480">
                <a:tc rowSpan="3">
                  <a:txBody>
                    <a:bodyPr/>
                    <a:lstStyle/>
                    <a:p>
                      <a:endParaRPr lang="fr-FR"/>
                    </a:p>
                  </a:txBody>
                  <a:tcPr marL="68580" marR="68580" marT="0" marB="0" anchor="ctr">
                    <a:blipFill>
                      <a:blip r:embed="rId2"/>
                      <a:stretch>
                        <a:fillRect l="-329" t="-118499" r="-379605" b="-536"/>
                      </a:stretch>
                    </a:blipFill>
                  </a:tcPr>
                </a:tc>
                <a:tc>
                  <a:txBody>
                    <a:bodyPr/>
                    <a:lstStyle/>
                    <a:p>
                      <a:endParaRPr lang="fr-FR"/>
                    </a:p>
                  </a:txBody>
                  <a:tcPr marL="68580" marR="68580" marT="0" marB="0" anchor="ctr">
                    <a:blipFill>
                      <a:blip r:embed="rId2"/>
                      <a:stretch>
                        <a:fillRect l="-56066" t="-650000" r="-112132" b="-451471"/>
                      </a:stretch>
                    </a:blipFill>
                  </a:tcPr>
                </a:tc>
                <a:tc>
                  <a:txBody>
                    <a:bodyPr/>
                    <a:lstStyle/>
                    <a:p>
                      <a:pPr algn="ctr">
                        <a:lnSpc>
                          <a:spcPct val="150000"/>
                        </a:lnSpc>
                        <a:spcAft>
                          <a:spcPts val="0"/>
                        </a:spcAft>
                      </a:pPr>
                      <a:r>
                        <a:rPr lang="en-US" sz="1800" dirty="0">
                          <a:effectLst/>
                        </a:rPr>
                        <a:t>(-)</a:t>
                      </a:r>
                      <a:endParaRPr lang="ko-KR" sz="1800" dirty="0">
                        <a:effectLst/>
                        <a:latin typeface="Calibri"/>
                        <a:ea typeface="맑은 고딕"/>
                        <a:cs typeface="Times New Roman"/>
                      </a:endParaRPr>
                    </a:p>
                  </a:txBody>
                  <a:tcPr marL="68580" marR="68580" marT="0" marB="0" anchor="ctr"/>
                </a:tc>
                <a:tc>
                  <a:txBody>
                    <a:bodyPr/>
                    <a:lstStyle/>
                    <a:p>
                      <a:pPr algn="ctr">
                        <a:lnSpc>
                          <a:spcPct val="150000"/>
                        </a:lnSpc>
                        <a:spcAft>
                          <a:spcPts val="0"/>
                        </a:spcAft>
                      </a:pPr>
                      <a:r>
                        <a:rPr lang="en-US" sz="1800">
                          <a:effectLst/>
                        </a:rPr>
                        <a:t>(-)</a:t>
                      </a:r>
                      <a:endParaRPr lang="ko-KR" sz="1800">
                        <a:effectLst/>
                        <a:latin typeface="Calibri"/>
                        <a:ea typeface="맑은 고딕"/>
                        <a:cs typeface="Times New Roman"/>
                      </a:endParaRPr>
                    </a:p>
                  </a:txBody>
                  <a:tcPr marL="68580" marR="68580" marT="0" marB="0" anchor="ctr"/>
                </a:tc>
                <a:tc>
                  <a:txBody>
                    <a:bodyPr/>
                    <a:lstStyle/>
                    <a:p>
                      <a:pPr algn="ctr">
                        <a:lnSpc>
                          <a:spcPct val="150000"/>
                        </a:lnSpc>
                        <a:spcAft>
                          <a:spcPts val="0"/>
                        </a:spcAft>
                      </a:pPr>
                      <a:r>
                        <a:rPr lang="en-US" sz="1800" dirty="0">
                          <a:effectLst/>
                        </a:rPr>
                        <a:t>3B (1)</a:t>
                      </a:r>
                      <a:endParaRPr lang="ko-KR" sz="1800" dirty="0">
                        <a:effectLst/>
                        <a:latin typeface="Calibri"/>
                        <a:ea typeface="맑은 고딕"/>
                        <a:cs typeface="Times New Roman"/>
                      </a:endParaRPr>
                    </a:p>
                  </a:txBody>
                  <a:tcPr marL="68580" marR="68580" marT="0" marB="0" anchor="ctr"/>
                </a:tc>
                <a:extLst>
                  <a:ext uri="{0D108BD9-81ED-4DB2-BD59-A6C34878D82A}">
                    <a16:rowId xmlns:a16="http://schemas.microsoft.com/office/drawing/2014/main" val="10004"/>
                  </a:ext>
                </a:extLst>
              </a:tr>
              <a:tr h="928878">
                <a:tc vMerge="1">
                  <a:txBody>
                    <a:bodyPr/>
                    <a:lstStyle/>
                    <a:p>
                      <a:pPr latinLnBrk="1"/>
                      <a:endParaRPr lang="ko-KR" altLang="en-US"/>
                    </a:p>
                  </a:txBody>
                  <a:tcPr/>
                </a:tc>
                <a:tc>
                  <a:txBody>
                    <a:bodyPr/>
                    <a:lstStyle/>
                    <a:p>
                      <a:endParaRPr lang="fr-FR"/>
                    </a:p>
                  </a:txBody>
                  <a:tcPr marL="68580" marR="68580" marT="0" marB="0" anchor="ctr">
                    <a:blipFill>
                      <a:blip r:embed="rId2"/>
                      <a:stretch>
                        <a:fillRect l="-56066" t="-335526" r="-112132" b="-101974"/>
                      </a:stretch>
                    </a:blipFill>
                  </a:tcPr>
                </a:tc>
                <a:tc>
                  <a:txBody>
                    <a:bodyPr/>
                    <a:lstStyle/>
                    <a:p>
                      <a:pPr algn="ctr">
                        <a:lnSpc>
                          <a:spcPct val="150000"/>
                        </a:lnSpc>
                        <a:spcAft>
                          <a:spcPts val="0"/>
                        </a:spcAft>
                      </a:pPr>
                      <a:r>
                        <a:rPr lang="en-US" sz="1800" dirty="0">
                          <a:effectLst/>
                        </a:rPr>
                        <a:t>(-)</a:t>
                      </a:r>
                      <a:endParaRPr lang="ko-KR" sz="1800" dirty="0">
                        <a:effectLst/>
                        <a:latin typeface="Calibri"/>
                        <a:ea typeface="맑은 고딕"/>
                        <a:cs typeface="Times New Roman"/>
                      </a:endParaRPr>
                    </a:p>
                  </a:txBody>
                  <a:tcPr marL="68580" marR="68580" marT="0" marB="0" anchor="ctr"/>
                </a:tc>
                <a:tc>
                  <a:txBody>
                    <a:bodyPr/>
                    <a:lstStyle/>
                    <a:p>
                      <a:pPr algn="ctr">
                        <a:lnSpc>
                          <a:spcPct val="150000"/>
                        </a:lnSpc>
                        <a:spcAft>
                          <a:spcPts val="0"/>
                        </a:spcAft>
                      </a:pPr>
                      <a:r>
                        <a:rPr lang="en-US" sz="1800" dirty="0">
                          <a:effectLst/>
                        </a:rPr>
                        <a:t>(-)</a:t>
                      </a:r>
                      <a:endParaRPr lang="ko-KR" sz="1800" dirty="0">
                        <a:effectLst/>
                        <a:latin typeface="Calibri"/>
                        <a:ea typeface="맑은 고딕"/>
                        <a:cs typeface="Times New Roman"/>
                      </a:endParaRPr>
                    </a:p>
                  </a:txBody>
                  <a:tcPr marL="68580" marR="68580" marT="0" marB="0" anchor="ctr"/>
                </a:tc>
                <a:tc>
                  <a:txBody>
                    <a:bodyPr/>
                    <a:lstStyle/>
                    <a:p>
                      <a:pPr algn="ctr">
                        <a:lnSpc>
                          <a:spcPct val="150000"/>
                        </a:lnSpc>
                        <a:spcAft>
                          <a:spcPts val="0"/>
                        </a:spcAft>
                      </a:pPr>
                      <a:r>
                        <a:rPr lang="en-US" sz="1800" dirty="0">
                          <a:effectLst/>
                        </a:rPr>
                        <a:t>3B (2)</a:t>
                      </a:r>
                      <a:endParaRPr lang="ko-KR" sz="1800" dirty="0">
                        <a:effectLst/>
                        <a:latin typeface="Calibri"/>
                        <a:ea typeface="맑은 고딕"/>
                        <a:cs typeface="Times New Roman"/>
                      </a:endParaRPr>
                    </a:p>
                  </a:txBody>
                  <a:tcPr marL="68580" marR="68580" marT="0" marB="0" anchor="ctr"/>
                </a:tc>
                <a:extLst>
                  <a:ext uri="{0D108BD9-81ED-4DB2-BD59-A6C34878D82A}">
                    <a16:rowId xmlns:a16="http://schemas.microsoft.com/office/drawing/2014/main" val="10005"/>
                  </a:ext>
                </a:extLst>
              </a:tr>
              <a:tr h="928878">
                <a:tc vMerge="1">
                  <a:txBody>
                    <a:bodyPr/>
                    <a:lstStyle/>
                    <a:p>
                      <a:pPr latinLnBrk="1"/>
                      <a:endParaRPr lang="ko-KR" altLang="en-US"/>
                    </a:p>
                  </a:txBody>
                  <a:tcPr/>
                </a:tc>
                <a:tc>
                  <a:txBody>
                    <a:bodyPr/>
                    <a:lstStyle/>
                    <a:p>
                      <a:endParaRPr lang="fr-FR"/>
                    </a:p>
                  </a:txBody>
                  <a:tcPr marL="68580" marR="68580" marT="0" marB="0" anchor="ctr">
                    <a:blipFill>
                      <a:blip r:embed="rId2"/>
                      <a:stretch>
                        <a:fillRect l="-56066" t="-432680" r="-112132" b="-1307"/>
                      </a:stretch>
                    </a:blipFill>
                  </a:tcPr>
                </a:tc>
                <a:tc>
                  <a:txBody>
                    <a:bodyPr/>
                    <a:lstStyle/>
                    <a:p>
                      <a:pPr algn="ctr">
                        <a:lnSpc>
                          <a:spcPct val="150000"/>
                        </a:lnSpc>
                        <a:spcAft>
                          <a:spcPts val="0"/>
                        </a:spcAft>
                      </a:pPr>
                      <a:r>
                        <a:rPr lang="en-US" sz="1800">
                          <a:effectLst/>
                        </a:rPr>
                        <a:t>(+)</a:t>
                      </a:r>
                      <a:endParaRPr lang="ko-KR" sz="1800">
                        <a:effectLst/>
                        <a:latin typeface="Calibri"/>
                        <a:ea typeface="맑은 고딕"/>
                        <a:cs typeface="Times New Roman"/>
                      </a:endParaRPr>
                    </a:p>
                  </a:txBody>
                  <a:tcPr marL="68580" marR="68580" marT="0" marB="0" anchor="ctr"/>
                </a:tc>
                <a:tc>
                  <a:txBody>
                    <a:bodyPr/>
                    <a:lstStyle/>
                    <a:p>
                      <a:pPr algn="ctr">
                        <a:lnSpc>
                          <a:spcPct val="150000"/>
                        </a:lnSpc>
                        <a:spcAft>
                          <a:spcPts val="0"/>
                        </a:spcAft>
                      </a:pPr>
                      <a:r>
                        <a:rPr lang="en-US" sz="1800" dirty="0">
                          <a:effectLst/>
                        </a:rPr>
                        <a:t>?</a:t>
                      </a:r>
                      <a:endParaRPr lang="ko-KR" sz="1800" dirty="0">
                        <a:effectLst/>
                        <a:latin typeface="Calibri"/>
                        <a:ea typeface="맑은 고딕"/>
                        <a:cs typeface="Times New Roman"/>
                      </a:endParaRPr>
                    </a:p>
                  </a:txBody>
                  <a:tcPr marL="68580" marR="68580" marT="0" marB="0" anchor="ctr"/>
                </a:tc>
                <a:tc>
                  <a:txBody>
                    <a:bodyPr/>
                    <a:lstStyle/>
                    <a:p>
                      <a:pPr algn="ctr">
                        <a:lnSpc>
                          <a:spcPct val="150000"/>
                        </a:lnSpc>
                        <a:spcAft>
                          <a:spcPts val="0"/>
                        </a:spcAft>
                      </a:pPr>
                      <a:r>
                        <a:rPr lang="en-US" sz="1800" dirty="0">
                          <a:effectLst/>
                        </a:rPr>
                        <a:t>3B (3)</a:t>
                      </a:r>
                      <a:endParaRPr lang="ko-KR" sz="1800" dirty="0">
                        <a:effectLst/>
                        <a:latin typeface="Calibri"/>
                        <a:ea typeface="맑은 고딕"/>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제목 1">
            <a:extLst>
              <a:ext uri="{FF2B5EF4-FFF2-40B4-BE49-F238E27FC236}">
                <a16:creationId xmlns:a16="http://schemas.microsoft.com/office/drawing/2014/main" id="{0B71661D-6462-4C4D-B2C5-8545D17D1EC9}"/>
              </a:ext>
            </a:extLst>
          </p:cNvPr>
          <p:cNvSpPr>
            <a:spLocks noGrp="1" noChangeArrowheads="1"/>
          </p:cNvSpPr>
          <p:nvPr>
            <p:ph type="title"/>
          </p:nvPr>
        </p:nvSpPr>
        <p:spPr/>
        <p:txBody>
          <a:bodyPr/>
          <a:lstStyle/>
          <a:p>
            <a:r>
              <a:rPr lang="en-US" altLang="ko-KR">
                <a:latin typeface="Times New Roman" panose="02020603050405020304" pitchFamily="18" charset="0"/>
                <a:ea typeface="굴림" panose="020B0600000101010101" pitchFamily="34" charset="-127"/>
                <a:cs typeface="Times New Roman" panose="02020603050405020304" pitchFamily="18" charset="0"/>
              </a:rPr>
              <a:t>Short-run equilibrium</a:t>
            </a:r>
            <a:endParaRPr lang="ko-KR" altLang="en-US">
              <a:latin typeface="Times New Roman" panose="02020603050405020304" pitchFamily="18" charset="0"/>
              <a:ea typeface="굴림" panose="020B0600000101010101" pitchFamily="34" charset="-127"/>
              <a:cs typeface="Times New Roman" panose="02020603050405020304" pitchFamily="18" charset="0"/>
            </a:endParaRPr>
          </a:p>
        </p:txBody>
      </p:sp>
      <p:sp>
        <p:nvSpPr>
          <p:cNvPr id="3" name="세로 텍스트 개체 틀 2">
            <a:extLst>
              <a:ext uri="{FF2B5EF4-FFF2-40B4-BE49-F238E27FC236}">
                <a16:creationId xmlns:a16="http://schemas.microsoft.com/office/drawing/2014/main" id="{AF4C1B11-AB2B-5148-88FD-2A4ED13CAF9A}"/>
              </a:ext>
            </a:extLst>
          </p:cNvPr>
          <p:cNvSpPr>
            <a:spLocks noGrp="1" noRot="1" noChangeAspect="1" noMove="1" noResize="1" noEditPoints="1" noAdjustHandles="1" noChangeArrowheads="1" noChangeShapeType="1" noTextEdit="1"/>
          </p:cNvSpPr>
          <p:nvPr>
            <p:ph type="body" orient="vert" idx="1"/>
          </p:nvPr>
        </p:nvSpPr>
        <p:spPr>
          <a:xfrm>
            <a:off x="282351" y="990600"/>
            <a:ext cx="8579296" cy="4525963"/>
          </a:xfrm>
          <a:blipFill>
            <a:blip r:embed="rId2"/>
            <a:stretch>
              <a:fillRect l="-568" t="-809"/>
            </a:stretch>
          </a:blipFill>
        </p:spPr>
        <p:txBody>
          <a:bodyPr/>
          <a:lstStyle/>
          <a:p>
            <a:pPr>
              <a:defRPr/>
            </a:pPr>
            <a:r>
              <a:rPr lang="fr-CA">
                <a:noFill/>
              </a:rPr>
              <a:t> </a:t>
            </a:r>
          </a:p>
        </p:txBody>
      </p:sp>
      <p:pic>
        <p:nvPicPr>
          <p:cNvPr id="27652" name="Image 4">
            <a:extLst>
              <a:ext uri="{FF2B5EF4-FFF2-40B4-BE49-F238E27FC236}">
                <a16:creationId xmlns:a16="http://schemas.microsoft.com/office/drawing/2014/main" id="{C825D44C-7275-284C-8A2F-967B8B1A4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638" y="1828800"/>
            <a:ext cx="45307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제목 1">
            <a:extLst>
              <a:ext uri="{FF2B5EF4-FFF2-40B4-BE49-F238E27FC236}">
                <a16:creationId xmlns:a16="http://schemas.microsoft.com/office/drawing/2014/main" id="{C4516FBC-395F-D24F-86F1-EBA892226CE1}"/>
              </a:ext>
            </a:extLst>
          </p:cNvPr>
          <p:cNvSpPr>
            <a:spLocks noGrp="1" noChangeArrowheads="1"/>
          </p:cNvSpPr>
          <p:nvPr>
            <p:ph type="title"/>
          </p:nvPr>
        </p:nvSpPr>
        <p:spPr/>
        <p:txBody>
          <a:bodyPr/>
          <a:lstStyle/>
          <a:p>
            <a:r>
              <a:rPr lang="en-US" altLang="ko-KR">
                <a:latin typeface="Times New Roman" panose="02020603050405020304" pitchFamily="18" charset="0"/>
                <a:ea typeface="굴림" panose="020B0600000101010101" pitchFamily="34" charset="-127"/>
                <a:cs typeface="Times New Roman" panose="02020603050405020304" pitchFamily="18" charset="0"/>
              </a:rPr>
              <a:t>Short-run equilibrium</a:t>
            </a:r>
            <a:endParaRPr lang="ko-KR" altLang="en-US">
              <a:latin typeface="Times New Roman" panose="02020603050405020304" pitchFamily="18" charset="0"/>
              <a:ea typeface="굴림" panose="020B0600000101010101" pitchFamily="34" charset="-127"/>
              <a:cs typeface="Times New Roman" panose="02020603050405020304" pitchFamily="18" charset="0"/>
            </a:endParaRPr>
          </a:p>
        </p:txBody>
      </p:sp>
      <p:sp>
        <p:nvSpPr>
          <p:cNvPr id="3" name="세로 텍스트 개체 틀 2">
            <a:extLst>
              <a:ext uri="{FF2B5EF4-FFF2-40B4-BE49-F238E27FC236}">
                <a16:creationId xmlns:a16="http://schemas.microsoft.com/office/drawing/2014/main" id="{6A3A255C-725B-5E4A-9B91-25CC427B4BC6}"/>
              </a:ext>
            </a:extLst>
          </p:cNvPr>
          <p:cNvSpPr>
            <a:spLocks noGrp="1" noRot="1" noChangeAspect="1" noMove="1" noResize="1" noEditPoints="1" noAdjustHandles="1" noChangeArrowheads="1" noChangeShapeType="1" noTextEdit="1"/>
          </p:cNvSpPr>
          <p:nvPr>
            <p:ph type="body" orient="vert" idx="1"/>
          </p:nvPr>
        </p:nvSpPr>
        <p:spPr>
          <a:xfrm>
            <a:off x="282351" y="990600"/>
            <a:ext cx="8579296" cy="4525963"/>
          </a:xfrm>
          <a:blipFill>
            <a:blip r:embed="rId2"/>
            <a:stretch>
              <a:fillRect l="-568" t="-809" r="-639"/>
            </a:stretch>
          </a:blipFill>
        </p:spPr>
        <p:txBody>
          <a:bodyPr/>
          <a:lstStyle/>
          <a:p>
            <a:pPr>
              <a:defRPr/>
            </a:pPr>
            <a:r>
              <a:rPr lang="fr-CA">
                <a:noFill/>
              </a:rPr>
              <a:t> </a:t>
            </a:r>
          </a:p>
        </p:txBody>
      </p:sp>
      <p:pic>
        <p:nvPicPr>
          <p:cNvPr id="28676" name="Image 5">
            <a:extLst>
              <a:ext uri="{FF2B5EF4-FFF2-40B4-BE49-F238E27FC236}">
                <a16:creationId xmlns:a16="http://schemas.microsoft.com/office/drawing/2014/main" id="{71107F05-8BBA-324B-A39D-0635119FA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688" y="1903413"/>
            <a:ext cx="449262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F4E990B-24A7-424A-9607-0B3174484094}"/>
              </a:ext>
            </a:extLst>
          </p:cNvPr>
          <p:cNvSpPr>
            <a:spLocks noGrp="1"/>
          </p:cNvSpPr>
          <p:nvPr>
            <p:ph type="title"/>
          </p:nvPr>
        </p:nvSpPr>
        <p:spPr/>
        <p:txBody>
          <a:bodyPr>
            <a:normAutofit fontScale="90000"/>
          </a:bodyPr>
          <a:lstStyle/>
          <a:p>
            <a:pPr>
              <a:defRPr/>
            </a:pPr>
            <a:r>
              <a:rPr lang="en-US" altLang="ko-KR" dirty="0">
                <a:latin typeface="Times New Roman" panose="02020603050405020304" pitchFamily="18" charset="0"/>
                <a:cs typeface="Times New Roman" panose="02020603050405020304" pitchFamily="18" charset="0"/>
              </a:rPr>
              <a:t>Short-run equilibrium, effect on an increase in the target rate of return on economic activity</a:t>
            </a:r>
            <a:endParaRPr lang="ko-KR" altLang="en-US" dirty="0">
              <a:latin typeface="Times New Roman" panose="02020603050405020304" pitchFamily="18" charset="0"/>
              <a:cs typeface="Times New Roman" panose="02020603050405020304" pitchFamily="18" charset="0"/>
            </a:endParaRPr>
          </a:p>
        </p:txBody>
      </p:sp>
      <p:sp>
        <p:nvSpPr>
          <p:cNvPr id="3" name="세로 텍스트 개체 틀 2">
            <a:extLst>
              <a:ext uri="{FF2B5EF4-FFF2-40B4-BE49-F238E27FC236}">
                <a16:creationId xmlns:a16="http://schemas.microsoft.com/office/drawing/2014/main" id="{FFCF813E-6600-894D-A28A-365856D2CF43}"/>
              </a:ext>
            </a:extLst>
          </p:cNvPr>
          <p:cNvSpPr>
            <a:spLocks noGrp="1" noRot="1" noChangeAspect="1" noMove="1" noResize="1" noEditPoints="1" noAdjustHandles="1" noChangeArrowheads="1" noChangeShapeType="1" noTextEdit="1"/>
          </p:cNvSpPr>
          <p:nvPr>
            <p:ph type="body" orient="vert" idx="1"/>
          </p:nvPr>
        </p:nvSpPr>
        <p:spPr>
          <a:xfrm>
            <a:off x="457200" y="1600200"/>
            <a:ext cx="8579296" cy="4525963"/>
          </a:xfrm>
          <a:blipFill>
            <a:blip r:embed="rId2"/>
            <a:stretch>
              <a:fillRect l="-569" t="-809"/>
            </a:stretch>
          </a:blipFill>
        </p:spPr>
        <p:txBody>
          <a:bodyPr/>
          <a:lstStyle/>
          <a:p>
            <a:pPr>
              <a:defRPr/>
            </a:pPr>
            <a:r>
              <a:rPr lang="fr-CA">
                <a:noFill/>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262BF55-0E25-3143-A0BB-908D47A06B8F}"/>
              </a:ext>
            </a:extLst>
          </p:cNvPr>
          <p:cNvSpPr>
            <a:spLocks noGrp="1"/>
          </p:cNvSpPr>
          <p:nvPr>
            <p:ph type="title"/>
          </p:nvPr>
        </p:nvSpPr>
        <p:spPr/>
        <p:txBody>
          <a:bodyPr>
            <a:normAutofit fontScale="90000"/>
          </a:bodyPr>
          <a:lstStyle/>
          <a:p>
            <a:pPr>
              <a:defRPr/>
            </a:pPr>
            <a:r>
              <a:rPr lang="en-US" altLang="ko-KR" dirty="0">
                <a:latin typeface="Times New Roman" panose="02020603050405020304" pitchFamily="18" charset="0"/>
                <a:cs typeface="Times New Roman" panose="02020603050405020304" pitchFamily="18" charset="0"/>
              </a:rPr>
              <a:t>Short-run equilibrium, effect on an increase in the target rate of return on the profit share</a:t>
            </a:r>
            <a:endParaRPr lang="ko-KR" altLang="en-US" dirty="0">
              <a:latin typeface="Times New Roman" panose="02020603050405020304" pitchFamily="18" charset="0"/>
              <a:cs typeface="Times New Roman" panose="02020603050405020304" pitchFamily="18" charset="0"/>
            </a:endParaRPr>
          </a:p>
        </p:txBody>
      </p:sp>
      <p:sp>
        <p:nvSpPr>
          <p:cNvPr id="3" name="세로 텍스트 개체 틀 2">
            <a:extLst>
              <a:ext uri="{FF2B5EF4-FFF2-40B4-BE49-F238E27FC236}">
                <a16:creationId xmlns:a16="http://schemas.microsoft.com/office/drawing/2014/main" id="{4DA034F2-72A9-7341-A71D-C3B3A92B5EE8}"/>
              </a:ext>
            </a:extLst>
          </p:cNvPr>
          <p:cNvSpPr>
            <a:spLocks noGrp="1" noRot="1" noChangeAspect="1" noMove="1" noResize="1" noEditPoints="1" noAdjustHandles="1" noChangeArrowheads="1" noChangeShapeType="1" noTextEdit="1"/>
          </p:cNvSpPr>
          <p:nvPr>
            <p:ph type="body" orient="vert" idx="1"/>
          </p:nvPr>
        </p:nvSpPr>
        <p:spPr>
          <a:xfrm>
            <a:off x="457200" y="1600200"/>
            <a:ext cx="8579296" cy="4525963"/>
          </a:xfrm>
          <a:blipFill>
            <a:blip r:embed="rId2"/>
            <a:stretch>
              <a:fillRect l="-569" r="-498"/>
            </a:stretch>
          </a:blipFill>
        </p:spPr>
        <p:txBody>
          <a:bodyPr/>
          <a:lstStyle/>
          <a:p>
            <a:pPr>
              <a:defRPr/>
            </a:pPr>
            <a:r>
              <a:rPr lang="fr-CA">
                <a:noFill/>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4">
            <a:extLst>
              <a:ext uri="{FF2B5EF4-FFF2-40B4-BE49-F238E27FC236}">
                <a16:creationId xmlns:a16="http://schemas.microsoft.com/office/drawing/2014/main" id="{C0A85D4B-855B-DD48-96B6-913E6C8686A6}"/>
              </a:ext>
            </a:extLst>
          </p:cNvPr>
          <p:cNvSpPr>
            <a:spLocks noGrp="1" noChangeArrowheads="1"/>
          </p:cNvSpPr>
          <p:nvPr>
            <p:ph type="title"/>
          </p:nvPr>
        </p:nvSpPr>
        <p:spPr/>
        <p:txBody>
          <a:bodyPr/>
          <a:lstStyle/>
          <a:p>
            <a:r>
              <a:rPr lang="fr-CA" altLang="fr-FR"/>
              <a:t>A higher target rate of return leads to a higher profit share, as expected</a:t>
            </a:r>
          </a:p>
        </p:txBody>
      </p:sp>
      <p:sp>
        <p:nvSpPr>
          <p:cNvPr id="6" name="Espace réservé du contenu 5">
            <a:extLst>
              <a:ext uri="{FF2B5EF4-FFF2-40B4-BE49-F238E27FC236}">
                <a16:creationId xmlns:a16="http://schemas.microsoft.com/office/drawing/2014/main" id="{3FB1C2B1-3685-C141-A0AB-BB00415D0A9E}"/>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pPr>
              <a:defRPr/>
            </a:pPr>
            <a:r>
              <a:rPr lang="fr-CA">
                <a:noFill/>
              </a:rPr>
              <a:t> </a:t>
            </a:r>
          </a:p>
        </p:txBody>
      </p:sp>
      <p:sp>
        <p:nvSpPr>
          <p:cNvPr id="4" name="Espace réservé du pied de page 3">
            <a:extLst>
              <a:ext uri="{FF2B5EF4-FFF2-40B4-BE49-F238E27FC236}">
                <a16:creationId xmlns:a16="http://schemas.microsoft.com/office/drawing/2014/main" id="{3FC883CD-8514-1C47-9186-93428B1832A9}"/>
              </a:ext>
            </a:extLst>
          </p:cNvPr>
          <p:cNvSpPr>
            <a:spLocks noGrp="1"/>
          </p:cNvSpPr>
          <p:nvPr>
            <p:ph type="ftr" sz="quarter" idx="10"/>
          </p:nvPr>
        </p:nvSpPr>
        <p:spPr/>
        <p:txBody>
          <a:bodyPr/>
          <a:lstStyle/>
          <a:p>
            <a:pPr>
              <a:defRPr/>
            </a:pPr>
            <a:r>
              <a:rPr lang="en-US"/>
              <a:t>Click View then Header and Footer to change this footer</a:t>
            </a:r>
          </a:p>
        </p:txBody>
      </p:sp>
      <p:pic>
        <p:nvPicPr>
          <p:cNvPr id="31749" name="Image 7">
            <a:extLst>
              <a:ext uri="{FF2B5EF4-FFF2-40B4-BE49-F238E27FC236}">
                <a16:creationId xmlns:a16="http://schemas.microsoft.com/office/drawing/2014/main" id="{73F9B00F-832D-134C-BC97-E4F4802C0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786063"/>
            <a:ext cx="4645025"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a:extLst>
              <a:ext uri="{FF2B5EF4-FFF2-40B4-BE49-F238E27FC236}">
                <a16:creationId xmlns:a16="http://schemas.microsoft.com/office/drawing/2014/main" id="{F2117E49-6F94-BE47-8B6B-1EFBB37802F9}"/>
              </a:ext>
            </a:extLst>
          </p:cNvPr>
          <p:cNvSpPr>
            <a:spLocks noGrp="1" noChangeArrowheads="1"/>
          </p:cNvSpPr>
          <p:nvPr>
            <p:ph type="title"/>
          </p:nvPr>
        </p:nvSpPr>
        <p:spPr/>
        <p:txBody>
          <a:bodyPr/>
          <a:lstStyle/>
          <a:p>
            <a:r>
              <a:rPr lang="fr-CA" altLang="fr-FR"/>
              <a:t>But a higher target rate of return may generate a lower profit share</a:t>
            </a:r>
          </a:p>
        </p:txBody>
      </p:sp>
      <p:sp>
        <p:nvSpPr>
          <p:cNvPr id="3" name="Espace réservé du contenu 2">
            <a:extLst>
              <a:ext uri="{FF2B5EF4-FFF2-40B4-BE49-F238E27FC236}">
                <a16:creationId xmlns:a16="http://schemas.microsoft.com/office/drawing/2014/main" id="{A093DCA9-9B2F-A84F-96BC-D4A915E720D2}"/>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pPr>
              <a:defRPr/>
            </a:pPr>
            <a:r>
              <a:rPr lang="fr-CA">
                <a:noFill/>
              </a:rPr>
              <a:t> </a:t>
            </a:r>
          </a:p>
        </p:txBody>
      </p:sp>
      <p:sp>
        <p:nvSpPr>
          <p:cNvPr id="4" name="Espace réservé du pied de page 3">
            <a:extLst>
              <a:ext uri="{FF2B5EF4-FFF2-40B4-BE49-F238E27FC236}">
                <a16:creationId xmlns:a16="http://schemas.microsoft.com/office/drawing/2014/main" id="{9D0F43B3-F517-F740-A216-B59478416869}"/>
              </a:ext>
            </a:extLst>
          </p:cNvPr>
          <p:cNvSpPr>
            <a:spLocks noGrp="1"/>
          </p:cNvSpPr>
          <p:nvPr>
            <p:ph type="ftr" sz="quarter" idx="10"/>
          </p:nvPr>
        </p:nvSpPr>
        <p:spPr/>
        <p:txBody>
          <a:bodyPr/>
          <a:lstStyle/>
          <a:p>
            <a:pPr>
              <a:defRPr/>
            </a:pPr>
            <a:r>
              <a:rPr lang="en-US"/>
              <a:t>Click View then Header and Footer to change this footer</a:t>
            </a:r>
          </a:p>
        </p:txBody>
      </p:sp>
      <p:pic>
        <p:nvPicPr>
          <p:cNvPr id="32773" name="Espace réservé du contenu 7">
            <a:extLst>
              <a:ext uri="{FF2B5EF4-FFF2-40B4-BE49-F238E27FC236}">
                <a16:creationId xmlns:a16="http://schemas.microsoft.com/office/drawing/2014/main" id="{2FB25094-71B6-DB4B-B029-78D323025D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2322513"/>
            <a:ext cx="51816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4">
            <a:extLst>
              <a:ext uri="{FF2B5EF4-FFF2-40B4-BE49-F238E27FC236}">
                <a16:creationId xmlns:a16="http://schemas.microsoft.com/office/drawing/2014/main" id="{29C2D384-36EE-3F4F-9DE7-080573FDB4DF}"/>
              </a:ext>
            </a:extLst>
          </p:cNvPr>
          <p:cNvSpPr>
            <a:spLocks noGrp="1" noChangeArrowheads="1"/>
          </p:cNvSpPr>
          <p:nvPr>
            <p:ph type="title"/>
          </p:nvPr>
        </p:nvSpPr>
        <p:spPr/>
        <p:txBody>
          <a:bodyPr/>
          <a:lstStyle/>
          <a:p>
            <a:r>
              <a:rPr lang="fr-CA" altLang="fr-FR"/>
              <a:t>Link with Kalecki</a:t>
            </a:r>
          </a:p>
        </p:txBody>
      </p:sp>
      <p:sp>
        <p:nvSpPr>
          <p:cNvPr id="6147" name="Espace réservé du contenu 5">
            <a:extLst>
              <a:ext uri="{FF2B5EF4-FFF2-40B4-BE49-F238E27FC236}">
                <a16:creationId xmlns:a16="http://schemas.microsoft.com/office/drawing/2014/main" id="{4302359D-3EBA-494D-85B1-E20A53614A88}"/>
              </a:ext>
            </a:extLst>
          </p:cNvPr>
          <p:cNvSpPr>
            <a:spLocks noGrp="1" noChangeArrowheads="1"/>
          </p:cNvSpPr>
          <p:nvPr>
            <p:ph idx="1"/>
          </p:nvPr>
        </p:nvSpPr>
        <p:spPr/>
        <p:txBody>
          <a:bodyPr/>
          <a:lstStyle/>
          <a:p>
            <a:r>
              <a:rPr lang="fr-CA" altLang="fr-FR"/>
              <a:t>Kalecki (1939 [1990, 281]) has three categories: </a:t>
            </a:r>
          </a:p>
          <a:p>
            <a:pPr lvl="1"/>
            <a:r>
              <a:rPr lang="fr-CA" altLang="fr-FR"/>
              <a:t>capitalists (entrepreneurs, rentiers and corporations)</a:t>
            </a:r>
          </a:p>
          <a:p>
            <a:pPr lvl="1"/>
            <a:r>
              <a:rPr lang="fr-CA" altLang="fr-FR"/>
              <a:t> managers (who earn salaries)</a:t>
            </a:r>
          </a:p>
          <a:p>
            <a:pPr lvl="1"/>
            <a:r>
              <a:rPr lang="fr-CA" altLang="fr-FR"/>
              <a:t>manual workers/clerks (who do not save).</a:t>
            </a:r>
          </a:p>
          <a:p>
            <a:endParaRPr lang="fr-CA" altLang="fr-FR"/>
          </a:p>
          <a:p>
            <a:r>
              <a:rPr lang="fr-CA" altLang="fr-FR"/>
              <a:t>Kalecki (1971, 11): ‘We assume here that aggregate production and profit per unit of output rise or fall together, which is actually the case. This results at least to some extent from the fact that a part of wages are overheads’.</a:t>
            </a:r>
          </a:p>
          <a:p>
            <a:r>
              <a:rPr lang="fr-CA" altLang="fr-FR"/>
              <a:t>(1971, 50): ‘Salaries, because of their overhead character, are likely to fall less during the depression and to rise less during the boom than wages’.</a:t>
            </a:r>
          </a:p>
          <a:p>
            <a:endParaRPr lang="fr-CA" altLang="fr-FR"/>
          </a:p>
          <a:p>
            <a:endParaRPr lang="fr-CA" altLang="fr-FR"/>
          </a:p>
        </p:txBody>
      </p:sp>
      <p:sp>
        <p:nvSpPr>
          <p:cNvPr id="4" name="Espace réservé du pied de page 3">
            <a:extLst>
              <a:ext uri="{FF2B5EF4-FFF2-40B4-BE49-F238E27FC236}">
                <a16:creationId xmlns:a16="http://schemas.microsoft.com/office/drawing/2014/main" id="{77E56D22-F8E4-3A40-ABE2-69E190896004}"/>
              </a:ext>
            </a:extLst>
          </p:cNvPr>
          <p:cNvSpPr>
            <a:spLocks noGrp="1"/>
          </p:cNvSpPr>
          <p:nvPr>
            <p:ph type="ftr" sz="quarter" idx="10"/>
          </p:nvPr>
        </p:nvSpPr>
        <p:spPr/>
        <p:txBody>
          <a:bodyPr/>
          <a:lstStyle/>
          <a:p>
            <a:pPr>
              <a:defRPr/>
            </a:pPr>
            <a:r>
              <a:rPr lang="en-US"/>
              <a:t>Click View then Header and Footer to change this footer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제목 1">
            <a:extLst>
              <a:ext uri="{FF2B5EF4-FFF2-40B4-BE49-F238E27FC236}">
                <a16:creationId xmlns:a16="http://schemas.microsoft.com/office/drawing/2014/main" id="{894A3766-A6F3-5F4E-BE59-B172C5C4E5A3}"/>
              </a:ext>
            </a:extLst>
          </p:cNvPr>
          <p:cNvSpPr>
            <a:spLocks noGrp="1" noChangeArrowheads="1"/>
          </p:cNvSpPr>
          <p:nvPr>
            <p:ph type="title"/>
          </p:nvPr>
        </p:nvSpPr>
        <p:spPr/>
        <p:txBody>
          <a:bodyPr/>
          <a:lstStyle/>
          <a:p>
            <a:r>
              <a:rPr lang="en-US" altLang="ko-KR" b="1">
                <a:latin typeface="Times New Roman" panose="02020603050405020304" pitchFamily="18" charset="0"/>
                <a:ea typeface="굴림" panose="020B0600000101010101" pitchFamily="34" charset="-127"/>
                <a:cs typeface="Times New Roman" panose="02020603050405020304" pitchFamily="18" charset="0"/>
              </a:rPr>
              <a:t>Long-run equilibrium, definition</a:t>
            </a:r>
            <a:endParaRPr lang="ko-KR" altLang="en-US" b="1">
              <a:latin typeface="Times New Roman" panose="02020603050405020304" pitchFamily="18" charset="0"/>
              <a:ea typeface="굴림" panose="020B0600000101010101" pitchFamily="34" charset="-127"/>
              <a:cs typeface="Times New Roman" panose="02020603050405020304" pitchFamily="18" charset="0"/>
            </a:endParaRPr>
          </a:p>
        </p:txBody>
      </p:sp>
      <p:sp>
        <p:nvSpPr>
          <p:cNvPr id="3" name="세로 텍스트 개체 틀 2">
            <a:extLst>
              <a:ext uri="{FF2B5EF4-FFF2-40B4-BE49-F238E27FC236}">
                <a16:creationId xmlns:a16="http://schemas.microsoft.com/office/drawing/2014/main" id="{71FC518B-055C-F94B-88EE-2ECAE2FA8E66}"/>
              </a:ext>
            </a:extLst>
          </p:cNvPr>
          <p:cNvSpPr>
            <a:spLocks noGrp="1" noRot="1" noChangeAspect="1" noMove="1" noResize="1" noEditPoints="1" noAdjustHandles="1" noChangeArrowheads="1" noChangeShapeType="1" noTextEdit="1"/>
          </p:cNvSpPr>
          <p:nvPr>
            <p:ph type="body" orient="vert" idx="1"/>
          </p:nvPr>
        </p:nvSpPr>
        <p:spPr>
          <a:xfrm>
            <a:off x="457200" y="1600200"/>
            <a:ext cx="8579296" cy="4525963"/>
          </a:xfrm>
          <a:blipFill>
            <a:blip r:embed="rId2"/>
            <a:stretch>
              <a:fillRect l="-569" t="-809"/>
            </a:stretch>
          </a:blipFill>
        </p:spPr>
        <p:txBody>
          <a:bodyPr/>
          <a:lstStyle/>
          <a:p>
            <a:pPr>
              <a:defRPr/>
            </a:pPr>
            <a:r>
              <a:rPr lang="fr-CA">
                <a:noFill/>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제목 1">
            <a:extLst>
              <a:ext uri="{FF2B5EF4-FFF2-40B4-BE49-F238E27FC236}">
                <a16:creationId xmlns:a16="http://schemas.microsoft.com/office/drawing/2014/main" id="{932EFD31-4F05-734F-B12F-0E852FEFE5E9}"/>
              </a:ext>
            </a:extLst>
          </p:cNvPr>
          <p:cNvSpPr>
            <a:spLocks noGrp="1" noChangeArrowheads="1"/>
          </p:cNvSpPr>
          <p:nvPr>
            <p:ph type="title"/>
          </p:nvPr>
        </p:nvSpPr>
        <p:spPr/>
        <p:txBody>
          <a:bodyPr/>
          <a:lstStyle/>
          <a:p>
            <a:r>
              <a:rPr lang="en-US" altLang="ko-KR" b="1">
                <a:latin typeface="Times New Roman" panose="02020603050405020304" pitchFamily="18" charset="0"/>
                <a:ea typeface="굴림" panose="020B0600000101010101" pitchFamily="34" charset="-127"/>
                <a:cs typeface="Times New Roman" panose="02020603050405020304" pitchFamily="18" charset="0"/>
              </a:rPr>
              <a:t>Long-run equilibrium, stability conditions</a:t>
            </a:r>
            <a:endParaRPr lang="ko-KR" altLang="en-US" b="1">
              <a:latin typeface="Times New Roman" panose="02020603050405020304" pitchFamily="18" charset="0"/>
              <a:ea typeface="굴림" panose="020B0600000101010101" pitchFamily="34" charset="-127"/>
              <a:cs typeface="Times New Roman" panose="02020603050405020304" pitchFamily="18" charset="0"/>
            </a:endParaRPr>
          </a:p>
        </p:txBody>
      </p:sp>
      <p:sp>
        <p:nvSpPr>
          <p:cNvPr id="3" name="세로 텍스트 개체 틀 2">
            <a:extLst>
              <a:ext uri="{FF2B5EF4-FFF2-40B4-BE49-F238E27FC236}">
                <a16:creationId xmlns:a16="http://schemas.microsoft.com/office/drawing/2014/main" id="{01815385-F3CF-724F-98D8-AEC051917692}"/>
              </a:ext>
            </a:extLst>
          </p:cNvPr>
          <p:cNvSpPr>
            <a:spLocks noGrp="1" noRot="1" noChangeAspect="1" noMove="1" noResize="1" noEditPoints="1" noAdjustHandles="1" noChangeArrowheads="1" noChangeShapeType="1" noTextEdit="1"/>
          </p:cNvSpPr>
          <p:nvPr>
            <p:ph type="body" orient="vert" idx="1"/>
          </p:nvPr>
        </p:nvSpPr>
        <p:spPr>
          <a:blipFill>
            <a:blip r:embed="rId2"/>
            <a:stretch>
              <a:fillRect l="-863" t="-714"/>
            </a:stretch>
          </a:blipFill>
        </p:spPr>
        <p:txBody>
          <a:bodyPr/>
          <a:lstStyle/>
          <a:p>
            <a:pPr>
              <a:defRPr/>
            </a:pPr>
            <a:r>
              <a:rPr lang="fr-CA">
                <a:noFill/>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제목 1">
            <a:extLst>
              <a:ext uri="{FF2B5EF4-FFF2-40B4-BE49-F238E27FC236}">
                <a16:creationId xmlns:a16="http://schemas.microsoft.com/office/drawing/2014/main" id="{AAA32DEB-3EA4-5147-BAEC-1D8AFC835848}"/>
              </a:ext>
            </a:extLst>
          </p:cNvPr>
          <p:cNvSpPr>
            <a:spLocks noGrp="1" noChangeArrowheads="1"/>
          </p:cNvSpPr>
          <p:nvPr>
            <p:ph type="title"/>
          </p:nvPr>
        </p:nvSpPr>
        <p:spPr/>
        <p:txBody>
          <a:bodyPr/>
          <a:lstStyle/>
          <a:p>
            <a:r>
              <a:rPr lang="en-US" altLang="ko-KR" b="1">
                <a:latin typeface="Times New Roman" panose="02020603050405020304" pitchFamily="18" charset="0"/>
                <a:ea typeface="굴림" panose="020B0600000101010101" pitchFamily="34" charset="-127"/>
                <a:cs typeface="Times New Roman" panose="02020603050405020304" pitchFamily="18" charset="0"/>
              </a:rPr>
              <a:t>Long-run equilibrium, solutions</a:t>
            </a:r>
            <a:endParaRPr lang="ko-KR" altLang="en-US" b="1">
              <a:latin typeface="Times New Roman" panose="02020603050405020304" pitchFamily="18" charset="0"/>
              <a:ea typeface="굴림" panose="020B0600000101010101" pitchFamily="34" charset="-127"/>
              <a:cs typeface="Times New Roman" panose="02020603050405020304" pitchFamily="18" charset="0"/>
            </a:endParaRPr>
          </a:p>
        </p:txBody>
      </p:sp>
      <p:sp>
        <p:nvSpPr>
          <p:cNvPr id="3" name="세로 텍스트 개체 틀 2">
            <a:extLst>
              <a:ext uri="{FF2B5EF4-FFF2-40B4-BE49-F238E27FC236}">
                <a16:creationId xmlns:a16="http://schemas.microsoft.com/office/drawing/2014/main" id="{B67F8CE3-C4EE-7F46-B2D1-FA27C6A200DE}"/>
              </a:ext>
            </a:extLst>
          </p:cNvPr>
          <p:cNvSpPr>
            <a:spLocks noGrp="1" noRot="1" noChangeAspect="1" noMove="1" noResize="1" noEditPoints="1" noAdjustHandles="1" noChangeArrowheads="1" noChangeShapeType="1" noTextEdit="1"/>
          </p:cNvSpPr>
          <p:nvPr>
            <p:ph type="body" orient="vert" idx="1"/>
          </p:nvPr>
        </p:nvSpPr>
        <p:spPr>
          <a:xfrm>
            <a:off x="457200" y="1143000"/>
            <a:ext cx="8435280" cy="5266928"/>
          </a:xfrm>
          <a:blipFill>
            <a:blip r:embed="rId2"/>
            <a:stretch>
              <a:fillRect l="-578" t="-695"/>
            </a:stretch>
          </a:blipFill>
        </p:spPr>
        <p:txBody>
          <a:bodyPr/>
          <a:lstStyle/>
          <a:p>
            <a:pPr>
              <a:defRPr/>
            </a:pPr>
            <a:r>
              <a:rPr lang="fr-CA">
                <a:noFill/>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4">
            <a:extLst>
              <a:ext uri="{FF2B5EF4-FFF2-40B4-BE49-F238E27FC236}">
                <a16:creationId xmlns:a16="http://schemas.microsoft.com/office/drawing/2014/main" id="{C2EF6081-B4A3-BE4D-BCAF-7EA3B7E32B07}"/>
              </a:ext>
            </a:extLst>
          </p:cNvPr>
          <p:cNvSpPr>
            <a:spLocks noGrp="1" noChangeArrowheads="1"/>
          </p:cNvSpPr>
          <p:nvPr>
            <p:ph type="title"/>
          </p:nvPr>
        </p:nvSpPr>
        <p:spPr/>
        <p:txBody>
          <a:bodyPr/>
          <a:lstStyle/>
          <a:p>
            <a:r>
              <a:rPr lang="fr-CA" altLang="fr-FR"/>
              <a:t>Long-run equilibrium, solutions</a:t>
            </a:r>
          </a:p>
        </p:txBody>
      </p:sp>
      <p:sp>
        <p:nvSpPr>
          <p:cNvPr id="6" name="Espace réservé du contenu 5">
            <a:extLst>
              <a:ext uri="{FF2B5EF4-FFF2-40B4-BE49-F238E27FC236}">
                <a16:creationId xmlns:a16="http://schemas.microsoft.com/office/drawing/2014/main" id="{76E373C7-96C0-5741-AFC0-FB6EAB5ACE8F}"/>
              </a:ext>
            </a:extLst>
          </p:cNvPr>
          <p:cNvSpPr>
            <a:spLocks noGrp="1" noRot="1" noChangeAspect="1" noMove="1" noResize="1" noEditPoints="1" noAdjustHandles="1" noChangeArrowheads="1" noChangeShapeType="1" noTextEdit="1"/>
          </p:cNvSpPr>
          <p:nvPr>
            <p:ph idx="1"/>
          </p:nvPr>
        </p:nvSpPr>
        <p:spPr>
          <a:blipFill>
            <a:blip r:embed="rId2"/>
            <a:stretch>
              <a:fillRect l="-706" t="-571"/>
            </a:stretch>
          </a:blipFill>
        </p:spPr>
        <p:txBody>
          <a:bodyPr/>
          <a:lstStyle/>
          <a:p>
            <a:pPr>
              <a:defRPr/>
            </a:pPr>
            <a:r>
              <a:rPr lang="fr-CA">
                <a:noFill/>
              </a:rPr>
              <a:t> </a:t>
            </a:r>
          </a:p>
        </p:txBody>
      </p:sp>
      <p:sp>
        <p:nvSpPr>
          <p:cNvPr id="4" name="Espace réservé du pied de page 3">
            <a:extLst>
              <a:ext uri="{FF2B5EF4-FFF2-40B4-BE49-F238E27FC236}">
                <a16:creationId xmlns:a16="http://schemas.microsoft.com/office/drawing/2014/main" id="{DBD4622F-7B88-354B-9AB7-7317A8B5083A}"/>
              </a:ext>
            </a:extLst>
          </p:cNvPr>
          <p:cNvSpPr>
            <a:spLocks noGrp="1"/>
          </p:cNvSpPr>
          <p:nvPr>
            <p:ph type="ftr" sz="quarter" idx="10"/>
          </p:nvPr>
        </p:nvSpPr>
        <p:spPr/>
        <p:txBody>
          <a:bodyPr/>
          <a:lstStyle/>
          <a:p>
            <a:pPr>
              <a:defRPr/>
            </a:pPr>
            <a:r>
              <a:rPr lang="en-US"/>
              <a:t>Click View then Header and Footer to change this footer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57803AB-311A-6C40-B0C5-EB106AB626D5}"/>
              </a:ext>
            </a:extLst>
          </p:cNvPr>
          <p:cNvSpPr>
            <a:spLocks noGrp="1"/>
          </p:cNvSpPr>
          <p:nvPr>
            <p:ph type="title"/>
          </p:nvPr>
        </p:nvSpPr>
        <p:spPr>
          <a:xfrm>
            <a:off x="228600" y="381000"/>
            <a:ext cx="8763000" cy="762000"/>
          </a:xfrm>
        </p:spPr>
        <p:txBody>
          <a:bodyPr>
            <a:normAutofit fontScale="90000"/>
          </a:bodyPr>
          <a:lstStyle/>
          <a:p>
            <a:pPr>
              <a:defRPr/>
            </a:pPr>
            <a:r>
              <a:rPr lang="en-US" altLang="ko-KR" b="1" dirty="0">
                <a:latin typeface="Times New Roman" panose="02020603050405020304" pitchFamily="18" charset="0"/>
                <a:cs typeface="Times New Roman" panose="02020603050405020304" pitchFamily="18" charset="0"/>
              </a:rPr>
              <a:t>Long-run equilibrium, an increase in the target rate of return</a:t>
            </a:r>
            <a:endParaRPr lang="ko-KR" altLang="en-US" b="1" dirty="0">
              <a:latin typeface="Times New Roman" panose="02020603050405020304" pitchFamily="18" charset="0"/>
              <a:cs typeface="Times New Roman" panose="02020603050405020304" pitchFamily="18" charset="0"/>
            </a:endParaRPr>
          </a:p>
        </p:txBody>
      </p:sp>
      <p:sp>
        <p:nvSpPr>
          <p:cNvPr id="3" name="세로 텍스트 개체 틀 2">
            <a:extLst>
              <a:ext uri="{FF2B5EF4-FFF2-40B4-BE49-F238E27FC236}">
                <a16:creationId xmlns:a16="http://schemas.microsoft.com/office/drawing/2014/main" id="{294DC7E9-ABD5-1C41-9785-BFDD051F938F}"/>
              </a:ext>
            </a:extLst>
          </p:cNvPr>
          <p:cNvSpPr>
            <a:spLocks noGrp="1" noRot="1" noChangeAspect="1" noMove="1" noResize="1" noEditPoints="1" noAdjustHandles="1" noChangeArrowheads="1" noChangeShapeType="1" noTextEdit="1"/>
          </p:cNvSpPr>
          <p:nvPr>
            <p:ph type="body" orient="vert" idx="1"/>
          </p:nvPr>
        </p:nvSpPr>
        <p:spPr>
          <a:blipFill>
            <a:blip r:embed="rId2"/>
            <a:stretch>
              <a:fillRect l="-627" t="-1429" r="-863"/>
            </a:stretch>
          </a:blipFill>
        </p:spPr>
        <p:txBody>
          <a:bodyPr/>
          <a:lstStyle/>
          <a:p>
            <a:pPr>
              <a:defRPr/>
            </a:pPr>
            <a:r>
              <a:rPr lang="fr-CA">
                <a:noFill/>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203F2D6-DC87-4D43-875D-156485585B80}"/>
              </a:ext>
            </a:extLst>
          </p:cNvPr>
          <p:cNvSpPr>
            <a:spLocks noGrp="1"/>
          </p:cNvSpPr>
          <p:nvPr>
            <p:ph type="title"/>
          </p:nvPr>
        </p:nvSpPr>
        <p:spPr>
          <a:xfrm>
            <a:off x="438150" y="304800"/>
            <a:ext cx="7848600" cy="762000"/>
          </a:xfrm>
        </p:spPr>
        <p:txBody>
          <a:bodyPr>
            <a:normAutofit fontScale="90000"/>
          </a:bodyPr>
          <a:lstStyle/>
          <a:p>
            <a:pPr>
              <a:defRPr/>
            </a:pPr>
            <a:r>
              <a:rPr lang="en-US" altLang="ko-KR" b="1" dirty="0">
                <a:latin typeface="Times New Roman" panose="02020603050405020304" pitchFamily="18" charset="0"/>
                <a:cs typeface="Times New Roman" panose="02020603050405020304" pitchFamily="18" charset="0"/>
              </a:rPr>
              <a:t>Long-run equilibrium, an increase in the wage premium </a:t>
            </a:r>
            <a:br>
              <a:rPr lang="en-US" altLang="ko-KR" b="1" dirty="0">
                <a:latin typeface="Times New Roman" panose="02020603050405020304" pitchFamily="18" charset="0"/>
                <a:cs typeface="Times New Roman" panose="02020603050405020304" pitchFamily="18" charset="0"/>
              </a:rPr>
            </a:br>
            <a:r>
              <a:rPr lang="en-US" altLang="ko-KR" b="1" dirty="0">
                <a:latin typeface="Times New Roman" panose="02020603050405020304" pitchFamily="18" charset="0"/>
                <a:cs typeface="Times New Roman" panose="02020603050405020304" pitchFamily="18" charset="0"/>
              </a:rPr>
              <a:t>of managers</a:t>
            </a:r>
            <a:endParaRPr lang="ko-KR" altLang="en-US" b="1" dirty="0">
              <a:latin typeface="Times New Roman" panose="02020603050405020304" pitchFamily="18" charset="0"/>
              <a:cs typeface="Times New Roman" panose="02020603050405020304" pitchFamily="18" charset="0"/>
            </a:endParaRPr>
          </a:p>
        </p:txBody>
      </p:sp>
      <p:sp>
        <p:nvSpPr>
          <p:cNvPr id="3" name="세로 텍스트 개체 틀 2">
            <a:extLst>
              <a:ext uri="{FF2B5EF4-FFF2-40B4-BE49-F238E27FC236}">
                <a16:creationId xmlns:a16="http://schemas.microsoft.com/office/drawing/2014/main" id="{D2C88753-BE70-A043-AB1F-7A20C8DDDF94}"/>
              </a:ext>
            </a:extLst>
          </p:cNvPr>
          <p:cNvSpPr>
            <a:spLocks noGrp="1" noRot="1" noChangeAspect="1" noMove="1" noResize="1" noEditPoints="1" noAdjustHandles="1" noChangeArrowheads="1" noChangeShapeType="1" noTextEdit="1"/>
          </p:cNvSpPr>
          <p:nvPr>
            <p:ph type="body" orient="vert" idx="1"/>
          </p:nvPr>
        </p:nvSpPr>
        <p:spPr>
          <a:xfrm>
            <a:off x="457200" y="1384176"/>
            <a:ext cx="8229600" cy="5069160"/>
          </a:xfrm>
          <a:blipFill>
            <a:blip r:embed="rId2"/>
            <a:stretch>
              <a:fillRect l="-593" t="-601"/>
            </a:stretch>
          </a:blipFill>
        </p:spPr>
        <p:txBody>
          <a:bodyPr/>
          <a:lstStyle/>
          <a:p>
            <a:pPr>
              <a:defRPr/>
            </a:pPr>
            <a:r>
              <a:rPr lang="fr-CA">
                <a:noFill/>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4">
            <a:extLst>
              <a:ext uri="{FF2B5EF4-FFF2-40B4-BE49-F238E27FC236}">
                <a16:creationId xmlns:a16="http://schemas.microsoft.com/office/drawing/2014/main" id="{E23A53B0-CF6F-1043-BF9B-B4702AD21453}"/>
              </a:ext>
            </a:extLst>
          </p:cNvPr>
          <p:cNvSpPr>
            <a:spLocks noGrp="1" noChangeArrowheads="1"/>
          </p:cNvSpPr>
          <p:nvPr>
            <p:ph type="title"/>
          </p:nvPr>
        </p:nvSpPr>
        <p:spPr/>
        <p:txBody>
          <a:bodyPr/>
          <a:lstStyle/>
          <a:p>
            <a:r>
              <a:rPr lang="fr-CA" altLang="fr-FR"/>
              <a:t>Conclusion, neo-Kaleckian </a:t>
            </a:r>
            <a:br>
              <a:rPr lang="fr-CA" altLang="fr-FR"/>
            </a:br>
            <a:r>
              <a:rPr lang="fr-CA" altLang="fr-FR"/>
              <a:t>vs neo-Goodwinian</a:t>
            </a:r>
          </a:p>
        </p:txBody>
      </p:sp>
      <p:sp>
        <p:nvSpPr>
          <p:cNvPr id="6" name="Espace réservé du contenu 5">
            <a:extLst>
              <a:ext uri="{FF2B5EF4-FFF2-40B4-BE49-F238E27FC236}">
                <a16:creationId xmlns:a16="http://schemas.microsoft.com/office/drawing/2014/main" id="{99A8925B-7A61-5940-A510-3E33BF5D02DF}"/>
              </a:ext>
            </a:extLst>
          </p:cNvPr>
          <p:cNvSpPr>
            <a:spLocks noGrp="1"/>
          </p:cNvSpPr>
          <p:nvPr>
            <p:ph idx="1"/>
          </p:nvPr>
        </p:nvSpPr>
        <p:spPr/>
        <p:txBody>
          <a:bodyPr/>
          <a:lstStyle/>
          <a:p>
            <a:pPr>
              <a:defRPr/>
            </a:pPr>
            <a:r>
              <a:rPr lang="en-US" sz="1800" dirty="0">
                <a:latin typeface="CMR10"/>
              </a:rPr>
              <a:t>According to </a:t>
            </a:r>
            <a:r>
              <a:rPr lang="en-US" sz="1800" dirty="0" err="1">
                <a:latin typeface="CMR10"/>
              </a:rPr>
              <a:t>Barrales</a:t>
            </a:r>
            <a:r>
              <a:rPr lang="en-US" sz="1800" dirty="0">
                <a:latin typeface="CMR10"/>
              </a:rPr>
              <a:t>-Ruiz, Mendieta-Munoz, Rada, Tavani and von Arnim (2020), “the distributive cycle with profit-squeeze distribution and profit- led macroeconomic activity is robust…. In conclusion, the Goodwin model, in its various incarnations and with various extensions, rightfully retains its place as the workhorse model of classical-Keynesian macroeconomics.”</a:t>
            </a:r>
          </a:p>
          <a:p>
            <a:pPr>
              <a:defRPr/>
            </a:pPr>
            <a:r>
              <a:rPr lang="en-US" sz="1800" dirty="0">
                <a:latin typeface="CMR10"/>
              </a:rPr>
              <a:t>The present model questions these conclusions.</a:t>
            </a:r>
          </a:p>
          <a:p>
            <a:pPr>
              <a:defRPr/>
            </a:pPr>
            <a:r>
              <a:rPr lang="en-US" sz="1800" dirty="0">
                <a:latin typeface="CMR10"/>
              </a:rPr>
              <a:t>In fact, the present model is more in line with other new empirical work that question this neo-</a:t>
            </a:r>
            <a:r>
              <a:rPr lang="en-US" sz="1800" dirty="0" err="1">
                <a:latin typeface="CMR10"/>
              </a:rPr>
              <a:t>Goodwinian</a:t>
            </a:r>
            <a:r>
              <a:rPr lang="en-US" sz="1800" dirty="0">
                <a:latin typeface="CMR10"/>
              </a:rPr>
              <a:t> vision based on profits being squeezed by wages and economic activity being led by profits.</a:t>
            </a:r>
          </a:p>
          <a:p>
            <a:pPr>
              <a:defRPr/>
            </a:pPr>
            <a:endParaRPr lang="en-US" sz="1800" dirty="0">
              <a:latin typeface="CMR10"/>
            </a:endParaRPr>
          </a:p>
          <a:p>
            <a:pPr marL="0" indent="0">
              <a:buFontTx/>
              <a:buNone/>
              <a:defRPr/>
            </a:pPr>
            <a:r>
              <a:rPr lang="en-US" sz="1800" dirty="0">
                <a:latin typeface="CMR10"/>
              </a:rPr>
              <a:t> </a:t>
            </a:r>
            <a:endParaRPr lang="fr-CA" dirty="0"/>
          </a:p>
        </p:txBody>
      </p:sp>
      <p:sp>
        <p:nvSpPr>
          <p:cNvPr id="4" name="Espace réservé du pied de page 3">
            <a:extLst>
              <a:ext uri="{FF2B5EF4-FFF2-40B4-BE49-F238E27FC236}">
                <a16:creationId xmlns:a16="http://schemas.microsoft.com/office/drawing/2014/main" id="{BB6DF372-3AFA-074E-AF84-AB6E182872BB}"/>
              </a:ext>
            </a:extLst>
          </p:cNvPr>
          <p:cNvSpPr>
            <a:spLocks noGrp="1"/>
          </p:cNvSpPr>
          <p:nvPr>
            <p:ph type="ftr" sz="quarter" idx="10"/>
          </p:nvPr>
        </p:nvSpPr>
        <p:spPr/>
        <p:txBody>
          <a:bodyPr/>
          <a:lstStyle/>
          <a:p>
            <a:pPr>
              <a:defRPr/>
            </a:pPr>
            <a:r>
              <a:rPr lang="en-US"/>
              <a:t>Click View then Header and Footer to change this footer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4">
            <a:extLst>
              <a:ext uri="{FF2B5EF4-FFF2-40B4-BE49-F238E27FC236}">
                <a16:creationId xmlns:a16="http://schemas.microsoft.com/office/drawing/2014/main" id="{3C2CD001-B561-D242-BE4F-6611E24407E3}"/>
              </a:ext>
            </a:extLst>
          </p:cNvPr>
          <p:cNvSpPr>
            <a:spLocks noGrp="1" noChangeArrowheads="1"/>
          </p:cNvSpPr>
          <p:nvPr>
            <p:ph type="title"/>
          </p:nvPr>
        </p:nvSpPr>
        <p:spPr/>
        <p:txBody>
          <a:bodyPr/>
          <a:lstStyle/>
          <a:p>
            <a:r>
              <a:rPr lang="fr-CA" altLang="fr-FR"/>
              <a:t>Conclusion, an alternative view</a:t>
            </a:r>
          </a:p>
        </p:txBody>
      </p:sp>
      <p:sp>
        <p:nvSpPr>
          <p:cNvPr id="40963" name="Espace réservé du contenu 5">
            <a:extLst>
              <a:ext uri="{FF2B5EF4-FFF2-40B4-BE49-F238E27FC236}">
                <a16:creationId xmlns:a16="http://schemas.microsoft.com/office/drawing/2014/main" id="{AF1FC5C5-1008-D844-B15F-9DB1872E7D31}"/>
              </a:ext>
            </a:extLst>
          </p:cNvPr>
          <p:cNvSpPr>
            <a:spLocks noGrp="1" noChangeArrowheads="1"/>
          </p:cNvSpPr>
          <p:nvPr>
            <p:ph idx="1"/>
          </p:nvPr>
        </p:nvSpPr>
        <p:spPr/>
        <p:txBody>
          <a:bodyPr/>
          <a:lstStyle/>
          <a:p>
            <a:r>
              <a:rPr lang="en-US" altLang="fr-FR"/>
              <a:t>Michael Cauvel (2019) has pointed out that aggregative studies that find profit-led and profit-squeeze results use a restrictive specification, such that ‘the utilization rate does not have a contemporaneous effect on the wage share’. When that restriction is removed, ‘an increase in the wage share is generally found to have a positive effect on the utilization rate… The response of the wage rate to a utilization rate shock is generally small and insignificant’.</a:t>
            </a:r>
          </a:p>
          <a:p>
            <a:r>
              <a:rPr lang="en-US" altLang="fr-FR"/>
              <a:t>Recall that it is a key feature of the Kaleckian model with overhead labour costs that the rate of utilization has a contemporaneous effect on the wage and profit shares.  </a:t>
            </a:r>
            <a:endParaRPr lang="fr-CA" altLang="fr-FR"/>
          </a:p>
        </p:txBody>
      </p:sp>
      <p:sp>
        <p:nvSpPr>
          <p:cNvPr id="4" name="Espace réservé du pied de page 3">
            <a:extLst>
              <a:ext uri="{FF2B5EF4-FFF2-40B4-BE49-F238E27FC236}">
                <a16:creationId xmlns:a16="http://schemas.microsoft.com/office/drawing/2014/main" id="{8C9C6527-D238-0C46-A65B-D36852109521}"/>
              </a:ext>
            </a:extLst>
          </p:cNvPr>
          <p:cNvSpPr>
            <a:spLocks noGrp="1"/>
          </p:cNvSpPr>
          <p:nvPr>
            <p:ph type="ftr" sz="quarter" idx="10"/>
          </p:nvPr>
        </p:nvSpPr>
        <p:spPr/>
        <p:txBody>
          <a:bodyPr/>
          <a:lstStyle/>
          <a:p>
            <a:pPr>
              <a:defRPr/>
            </a:pPr>
            <a:r>
              <a:rPr lang="en-US"/>
              <a:t>Click View then Header and Footer to change this footer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4">
            <a:extLst>
              <a:ext uri="{FF2B5EF4-FFF2-40B4-BE49-F238E27FC236}">
                <a16:creationId xmlns:a16="http://schemas.microsoft.com/office/drawing/2014/main" id="{DD2466E8-65ED-B741-94D2-841D7AB7C144}"/>
              </a:ext>
            </a:extLst>
          </p:cNvPr>
          <p:cNvSpPr>
            <a:spLocks noGrp="1" noChangeArrowheads="1"/>
          </p:cNvSpPr>
          <p:nvPr>
            <p:ph type="title"/>
          </p:nvPr>
        </p:nvSpPr>
        <p:spPr/>
        <p:txBody>
          <a:bodyPr/>
          <a:lstStyle/>
          <a:p>
            <a:r>
              <a:rPr lang="fr-CA" altLang="fr-FR"/>
              <a:t>Conclusion, an alternative view</a:t>
            </a:r>
          </a:p>
        </p:txBody>
      </p:sp>
      <p:sp>
        <p:nvSpPr>
          <p:cNvPr id="41987" name="Espace réservé du contenu 5">
            <a:extLst>
              <a:ext uri="{FF2B5EF4-FFF2-40B4-BE49-F238E27FC236}">
                <a16:creationId xmlns:a16="http://schemas.microsoft.com/office/drawing/2014/main" id="{69210196-CF18-3E41-A977-B71A1DE0AB6C}"/>
              </a:ext>
            </a:extLst>
          </p:cNvPr>
          <p:cNvSpPr>
            <a:spLocks noGrp="1" noChangeArrowheads="1"/>
          </p:cNvSpPr>
          <p:nvPr>
            <p:ph idx="1"/>
          </p:nvPr>
        </p:nvSpPr>
        <p:spPr>
          <a:xfrm>
            <a:off x="685800" y="1165225"/>
            <a:ext cx="7772400" cy="4473575"/>
          </a:xfrm>
        </p:spPr>
        <p:txBody>
          <a:bodyPr/>
          <a:lstStyle/>
          <a:p>
            <a:r>
              <a:rPr lang="fr-CA" altLang="fr-FR"/>
              <a:t>Lilian Rolim (2019) has also </a:t>
            </a:r>
            <a:r>
              <a:rPr lang="en-US" altLang="fr-FR"/>
              <a:t>verified that using the standard aggregative approach yields the usual Goodwinian results. But when the wage share is split into its supervisory and non-supervisory components, as was done here, “A positive shock of the workers’ share will lead to a decrease in the supervisors’ share and to an increase in capacity utilization. A positive shock on the supervisors’ share will lead to a decrease in both the workers’ share and in capacity utilization”.  These results are in line with the implications of our model.</a:t>
            </a:r>
          </a:p>
          <a:p>
            <a:r>
              <a:rPr lang="en-US" altLang="fr-FR"/>
              <a:t>Empirically, there does seem to exist a profit-squeeze mechanism, but the squeeze is done through the supervisors’ remuneration, and not through the wages obtained by the non-supervisory workers. It is the increase in the wage-income share of managers, when the economy is doing well, that leads to an eventual fall in the rate of capacity utilization.  </a:t>
            </a:r>
            <a:endParaRPr lang="fr-CA" altLang="fr-FR"/>
          </a:p>
        </p:txBody>
      </p:sp>
      <p:sp>
        <p:nvSpPr>
          <p:cNvPr id="4" name="Espace réservé du pied de page 3">
            <a:extLst>
              <a:ext uri="{FF2B5EF4-FFF2-40B4-BE49-F238E27FC236}">
                <a16:creationId xmlns:a16="http://schemas.microsoft.com/office/drawing/2014/main" id="{489E050A-93CC-B44A-AFA2-5B986EA2DDCC}"/>
              </a:ext>
            </a:extLst>
          </p:cNvPr>
          <p:cNvSpPr>
            <a:spLocks noGrp="1"/>
          </p:cNvSpPr>
          <p:nvPr>
            <p:ph type="ftr" sz="quarter" idx="10"/>
          </p:nvPr>
        </p:nvSpPr>
        <p:spPr/>
        <p:txBody>
          <a:bodyPr/>
          <a:lstStyle/>
          <a:p>
            <a:pPr>
              <a:defRPr/>
            </a:pPr>
            <a:r>
              <a:rPr lang="en-US"/>
              <a:t>Click View then Header and Footer to change this footer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a:extLst>
              <a:ext uri="{FF2B5EF4-FFF2-40B4-BE49-F238E27FC236}">
                <a16:creationId xmlns:a16="http://schemas.microsoft.com/office/drawing/2014/main" id="{4D5649AF-DB64-E54D-A9E8-A606DEA8FF26}"/>
              </a:ext>
            </a:extLst>
          </p:cNvPr>
          <p:cNvSpPr>
            <a:spLocks noGrp="1" noChangeArrowheads="1"/>
          </p:cNvSpPr>
          <p:nvPr>
            <p:ph type="title"/>
          </p:nvPr>
        </p:nvSpPr>
        <p:spPr/>
        <p:txBody>
          <a:bodyPr/>
          <a:lstStyle/>
          <a:p>
            <a:r>
              <a:rPr lang="fr-CA" altLang="fr-FR"/>
              <a:t>Final Conclusion</a:t>
            </a:r>
          </a:p>
        </p:txBody>
      </p:sp>
      <p:sp>
        <p:nvSpPr>
          <p:cNvPr id="43011" name="Espace réservé du contenu 2">
            <a:extLst>
              <a:ext uri="{FF2B5EF4-FFF2-40B4-BE49-F238E27FC236}">
                <a16:creationId xmlns:a16="http://schemas.microsoft.com/office/drawing/2014/main" id="{57AA212F-8A7C-604B-81CF-67B275BCD9CC}"/>
              </a:ext>
            </a:extLst>
          </p:cNvPr>
          <p:cNvSpPr>
            <a:spLocks noGrp="1" noChangeArrowheads="1"/>
          </p:cNvSpPr>
          <p:nvPr>
            <p:ph idx="1"/>
          </p:nvPr>
        </p:nvSpPr>
        <p:spPr/>
        <p:txBody>
          <a:bodyPr/>
          <a:lstStyle/>
          <a:p>
            <a:r>
              <a:rPr lang="en-US" altLang="fr-FR"/>
              <a:t>Thus the political conclusions implied earlier by the analysis can be reasserted: to raise aggregate demand, governments should pursue wage-led policies and policies that tend to reduce wage dispersion between managerial jobs and non-supervisory jobs</a:t>
            </a:r>
            <a:endParaRPr lang="fr-CA" altLang="fr-FR"/>
          </a:p>
        </p:txBody>
      </p:sp>
      <p:sp>
        <p:nvSpPr>
          <p:cNvPr id="4" name="Espace réservé du pied de page 3">
            <a:extLst>
              <a:ext uri="{FF2B5EF4-FFF2-40B4-BE49-F238E27FC236}">
                <a16:creationId xmlns:a16="http://schemas.microsoft.com/office/drawing/2014/main" id="{3CDD0A8A-D058-7649-A3A6-D6C99F586999}"/>
              </a:ext>
            </a:extLst>
          </p:cNvPr>
          <p:cNvSpPr>
            <a:spLocks noGrp="1"/>
          </p:cNvSpPr>
          <p:nvPr>
            <p:ph type="ftr" sz="quarter" idx="10"/>
          </p:nvPr>
        </p:nvSpPr>
        <p:spPr/>
        <p:txBody>
          <a:bodyPr/>
          <a:lstStyle/>
          <a:p>
            <a:pPr>
              <a:defRPr/>
            </a:pPr>
            <a:r>
              <a:rPr lang="en-US"/>
              <a:t>Click View then Header and Footer to change this footer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4">
            <a:extLst>
              <a:ext uri="{FF2B5EF4-FFF2-40B4-BE49-F238E27FC236}">
                <a16:creationId xmlns:a16="http://schemas.microsoft.com/office/drawing/2014/main" id="{066CBA21-EFE8-0A4B-BF7D-6FB981AB5FD5}"/>
              </a:ext>
            </a:extLst>
          </p:cNvPr>
          <p:cNvSpPr>
            <a:spLocks noGrp="1" noChangeArrowheads="1"/>
          </p:cNvSpPr>
          <p:nvPr>
            <p:ph type="title"/>
          </p:nvPr>
        </p:nvSpPr>
        <p:spPr/>
        <p:txBody>
          <a:bodyPr/>
          <a:lstStyle/>
          <a:p>
            <a:r>
              <a:rPr lang="fr-CA" altLang="fr-FR"/>
              <a:t>Link with Steindl</a:t>
            </a:r>
          </a:p>
        </p:txBody>
      </p:sp>
      <p:sp>
        <p:nvSpPr>
          <p:cNvPr id="7171" name="Espace réservé du contenu 5">
            <a:extLst>
              <a:ext uri="{FF2B5EF4-FFF2-40B4-BE49-F238E27FC236}">
                <a16:creationId xmlns:a16="http://schemas.microsoft.com/office/drawing/2014/main" id="{42B5B637-4BC7-FE4D-9467-4CF12EBCD1DE}"/>
              </a:ext>
            </a:extLst>
          </p:cNvPr>
          <p:cNvSpPr>
            <a:spLocks noGrp="1" noChangeArrowheads="1"/>
          </p:cNvSpPr>
          <p:nvPr>
            <p:ph idx="1"/>
          </p:nvPr>
        </p:nvSpPr>
        <p:spPr/>
        <p:txBody>
          <a:bodyPr/>
          <a:lstStyle/>
          <a:p>
            <a:r>
              <a:rPr lang="fr-CA" altLang="fr-FR"/>
              <a:t>Steindl (1952, 85): ‘Changes in the gross profit margin may be explained by changes in overhead cost per unit at given degrees of capacity utilisation. An increase in overhead cost might, for example, appear in the form of a greater payroll for salaries’.</a:t>
            </a:r>
          </a:p>
          <a:p>
            <a:r>
              <a:rPr lang="fr-CA" altLang="fr-FR"/>
              <a:t>Cf Kalecki (1971, 50): ‘Other factors must be considered: the influence of changes in the level of overheads in relation to prime costs upon the degree of competition’.</a:t>
            </a:r>
          </a:p>
        </p:txBody>
      </p:sp>
      <p:sp>
        <p:nvSpPr>
          <p:cNvPr id="4" name="Espace réservé du pied de page 3">
            <a:extLst>
              <a:ext uri="{FF2B5EF4-FFF2-40B4-BE49-F238E27FC236}">
                <a16:creationId xmlns:a16="http://schemas.microsoft.com/office/drawing/2014/main" id="{DCA56A84-61C9-4045-A973-28F58A8CC168}"/>
              </a:ext>
            </a:extLst>
          </p:cNvPr>
          <p:cNvSpPr>
            <a:spLocks noGrp="1"/>
          </p:cNvSpPr>
          <p:nvPr>
            <p:ph type="ftr" sz="quarter" idx="10"/>
          </p:nvPr>
        </p:nvSpPr>
        <p:spPr/>
        <p:txBody>
          <a:bodyPr/>
          <a:lstStyle/>
          <a:p>
            <a:pPr>
              <a:defRPr/>
            </a:pPr>
            <a:r>
              <a:rPr lang="en-US"/>
              <a:t>Click View then Header and Footer to change this footer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4">
            <a:extLst>
              <a:ext uri="{FF2B5EF4-FFF2-40B4-BE49-F238E27FC236}">
                <a16:creationId xmlns:a16="http://schemas.microsoft.com/office/drawing/2014/main" id="{A913E226-958C-F040-B9D3-D64ADC44BE2B}"/>
              </a:ext>
            </a:extLst>
          </p:cNvPr>
          <p:cNvSpPr>
            <a:spLocks noGrp="1" noChangeArrowheads="1"/>
          </p:cNvSpPr>
          <p:nvPr>
            <p:ph type="title"/>
          </p:nvPr>
        </p:nvSpPr>
        <p:spPr/>
        <p:txBody>
          <a:bodyPr/>
          <a:lstStyle/>
          <a:p>
            <a:r>
              <a:rPr lang="fr-CA" altLang="fr-FR"/>
              <a:t>Link with Steindl</a:t>
            </a:r>
          </a:p>
        </p:txBody>
      </p:sp>
      <p:sp>
        <p:nvSpPr>
          <p:cNvPr id="8195" name="Espace réservé du contenu 5">
            <a:extLst>
              <a:ext uri="{FF2B5EF4-FFF2-40B4-BE49-F238E27FC236}">
                <a16:creationId xmlns:a16="http://schemas.microsoft.com/office/drawing/2014/main" id="{A1E2B24A-4DA0-2E43-B02C-94FDEF2CB764}"/>
              </a:ext>
            </a:extLst>
          </p:cNvPr>
          <p:cNvSpPr>
            <a:spLocks noGrp="1" noChangeArrowheads="1"/>
          </p:cNvSpPr>
          <p:nvPr>
            <p:ph idx="1"/>
          </p:nvPr>
        </p:nvSpPr>
        <p:spPr/>
        <p:txBody>
          <a:bodyPr/>
          <a:lstStyle/>
          <a:p>
            <a:r>
              <a:rPr lang="en-US" altLang="fr-FR"/>
              <a:t>Steindl (1952, p. 46): ‘The net profit margin can, in fact, change for two quite different reasons: either because of a change in utilisation of capacity, with an otherwise unchanged structure of costs and prices; or the net profit margin can change at a given level of utilisation of capacity. The latter type of change will take place, for example, if the gross profit margins change’</a:t>
            </a:r>
            <a:endParaRPr lang="fr-CA" altLang="fr-FR"/>
          </a:p>
        </p:txBody>
      </p:sp>
      <p:sp>
        <p:nvSpPr>
          <p:cNvPr id="4" name="Espace réservé du pied de page 3">
            <a:extLst>
              <a:ext uri="{FF2B5EF4-FFF2-40B4-BE49-F238E27FC236}">
                <a16:creationId xmlns:a16="http://schemas.microsoft.com/office/drawing/2014/main" id="{73B1BBFF-25E8-EF46-B678-9D0A86AD51C4}"/>
              </a:ext>
            </a:extLst>
          </p:cNvPr>
          <p:cNvSpPr>
            <a:spLocks noGrp="1"/>
          </p:cNvSpPr>
          <p:nvPr>
            <p:ph type="ftr" sz="quarter" idx="10"/>
          </p:nvPr>
        </p:nvSpPr>
        <p:spPr/>
        <p:txBody>
          <a:bodyPr/>
          <a:lstStyle/>
          <a:p>
            <a:pPr>
              <a:defRPr/>
            </a:pPr>
            <a:r>
              <a:rPr lang="en-US"/>
              <a:t>Click View then Header and Footer to change this footer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제목 1">
            <a:extLst>
              <a:ext uri="{FF2B5EF4-FFF2-40B4-BE49-F238E27FC236}">
                <a16:creationId xmlns:a16="http://schemas.microsoft.com/office/drawing/2014/main" id="{99964DE5-FFE0-2748-8C25-214D38EC36EB}"/>
              </a:ext>
            </a:extLst>
          </p:cNvPr>
          <p:cNvSpPr>
            <a:spLocks noGrp="1" noChangeArrowheads="1"/>
          </p:cNvSpPr>
          <p:nvPr>
            <p:ph type="title"/>
          </p:nvPr>
        </p:nvSpPr>
        <p:spPr>
          <a:xfrm>
            <a:off x="685800" y="247650"/>
            <a:ext cx="7772400" cy="762000"/>
          </a:xfrm>
        </p:spPr>
        <p:txBody>
          <a:bodyPr/>
          <a:lstStyle/>
          <a:p>
            <a:r>
              <a:rPr lang="en-US" altLang="ko-KR" b="1">
                <a:latin typeface="Times New Roman" panose="02020603050405020304" pitchFamily="18" charset="0"/>
                <a:ea typeface="굴림" panose="020B0600000101010101" pitchFamily="34" charset="-127"/>
                <a:cs typeface="Times New Roman" panose="02020603050405020304" pitchFamily="18" charset="0"/>
              </a:rPr>
              <a:t>Non-supervisory and supervisory workers</a:t>
            </a:r>
            <a:br>
              <a:rPr lang="en-US" altLang="ko-KR" b="1">
                <a:latin typeface="Times New Roman" panose="02020603050405020304" pitchFamily="18" charset="0"/>
                <a:ea typeface="굴림" panose="020B0600000101010101" pitchFamily="34" charset="-127"/>
                <a:cs typeface="Times New Roman" panose="02020603050405020304" pitchFamily="18" charset="0"/>
              </a:rPr>
            </a:br>
            <a:r>
              <a:rPr lang="en-US" altLang="ko-KR" b="1">
                <a:latin typeface="Times New Roman" panose="02020603050405020304" pitchFamily="18" charset="0"/>
                <a:ea typeface="굴림" panose="020B0600000101010101" pitchFamily="34" charset="-127"/>
                <a:cs typeface="Times New Roman" panose="02020603050405020304" pitchFamily="18" charset="0"/>
              </a:rPr>
              <a:t>Data based on Mohun (2014)</a:t>
            </a:r>
            <a:endParaRPr lang="ko-KR" altLang="en-US" b="1">
              <a:latin typeface="Times New Roman" panose="02020603050405020304" pitchFamily="18" charset="0"/>
              <a:ea typeface="굴림" panose="020B0600000101010101" pitchFamily="34" charset="-127"/>
              <a:cs typeface="Times New Roman" panose="02020603050405020304" pitchFamily="18" charset="0"/>
            </a:endParaRPr>
          </a:p>
        </p:txBody>
      </p:sp>
      <p:sp>
        <p:nvSpPr>
          <p:cNvPr id="9219" name="Espace réservé du contenu 2">
            <a:extLst>
              <a:ext uri="{FF2B5EF4-FFF2-40B4-BE49-F238E27FC236}">
                <a16:creationId xmlns:a16="http://schemas.microsoft.com/office/drawing/2014/main" id="{142BE14D-CD0B-0C43-A2BD-AEC1ED550E5C}"/>
              </a:ext>
            </a:extLst>
          </p:cNvPr>
          <p:cNvSpPr>
            <a:spLocks noGrp="1" noChangeArrowheads="1"/>
          </p:cNvSpPr>
          <p:nvPr>
            <p:ph idx="1"/>
          </p:nvPr>
        </p:nvSpPr>
        <p:spPr/>
        <p:txBody>
          <a:bodyPr/>
          <a:lstStyle/>
          <a:p>
            <a:endParaRPr lang="fr-CA" altLang="fr-FR"/>
          </a:p>
        </p:txBody>
      </p:sp>
      <p:pic>
        <p:nvPicPr>
          <p:cNvPr id="9220" name="Picture 2">
            <a:extLst>
              <a:ext uri="{FF2B5EF4-FFF2-40B4-BE49-F238E27FC236}">
                <a16:creationId xmlns:a16="http://schemas.microsoft.com/office/drawing/2014/main" id="{A5AEC8C1-BB63-6F4F-993A-9C98A9126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8" y="1341438"/>
            <a:ext cx="3730625" cy="243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3">
            <a:extLst>
              <a:ext uri="{FF2B5EF4-FFF2-40B4-BE49-F238E27FC236}">
                <a16:creationId xmlns:a16="http://schemas.microsoft.com/office/drawing/2014/main" id="{32AB25A7-37B0-FB42-AFFF-19674ADC5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341438"/>
            <a:ext cx="3743325" cy="243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5">
            <a:extLst>
              <a:ext uri="{FF2B5EF4-FFF2-40B4-BE49-F238E27FC236}">
                <a16:creationId xmlns:a16="http://schemas.microsoft.com/office/drawing/2014/main" id="{6557AF7E-7790-BE4C-B8EB-0E262EB65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038" y="4005263"/>
            <a:ext cx="37084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6">
            <a:extLst>
              <a:ext uri="{FF2B5EF4-FFF2-40B4-BE49-F238E27FC236}">
                <a16:creationId xmlns:a16="http://schemas.microsoft.com/office/drawing/2014/main" id="{5D1820A0-C51E-6445-B93D-C0ECC864C2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4005263"/>
            <a:ext cx="3725862"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a:extLst>
              <a:ext uri="{FF2B5EF4-FFF2-40B4-BE49-F238E27FC236}">
                <a16:creationId xmlns:a16="http://schemas.microsoft.com/office/drawing/2014/main" id="{22C62C10-ECFA-C64B-BB60-4C3A11730C55}"/>
              </a:ext>
            </a:extLst>
          </p:cNvPr>
          <p:cNvSpPr>
            <a:spLocks noGrp="1" noChangeArrowheads="1"/>
          </p:cNvSpPr>
          <p:nvPr>
            <p:ph type="title"/>
          </p:nvPr>
        </p:nvSpPr>
        <p:spPr/>
        <p:txBody>
          <a:bodyPr/>
          <a:lstStyle/>
          <a:p>
            <a:r>
              <a:rPr lang="en-US" altLang="ko-KR" b="1">
                <a:latin typeface="Times New Roman" panose="02020603050405020304" pitchFamily="18" charset="0"/>
                <a:ea typeface="굴림" panose="020B0600000101010101" pitchFamily="34" charset="-127"/>
                <a:cs typeface="Times New Roman" panose="02020603050405020304" pitchFamily="18" charset="0"/>
              </a:rPr>
              <a:t>Inequality of salaries of supervisory workers versus wages of non-supervisory workers</a:t>
            </a:r>
            <a:endParaRPr lang="ko-KR" altLang="en-US" b="1">
              <a:latin typeface="Times New Roman" panose="02020603050405020304" pitchFamily="18" charset="0"/>
              <a:ea typeface="굴림" panose="020B0600000101010101" pitchFamily="34" charset="-127"/>
              <a:cs typeface="Times New Roman" panose="02020603050405020304" pitchFamily="18" charset="0"/>
            </a:endParaRPr>
          </a:p>
        </p:txBody>
      </p:sp>
      <p:pic>
        <p:nvPicPr>
          <p:cNvPr id="10243" name="Picture 4">
            <a:extLst>
              <a:ext uri="{FF2B5EF4-FFF2-40B4-BE49-F238E27FC236}">
                <a16:creationId xmlns:a16="http://schemas.microsoft.com/office/drawing/2014/main" id="{07C5E83E-19E8-3346-9C45-17F70FB4A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1465263"/>
            <a:ext cx="372745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세로 텍스트 개체 틀 2">
            <a:extLst>
              <a:ext uri="{FF2B5EF4-FFF2-40B4-BE49-F238E27FC236}">
                <a16:creationId xmlns:a16="http://schemas.microsoft.com/office/drawing/2014/main" id="{15F9A361-E236-2547-84DF-45353A9488C2}"/>
              </a:ext>
            </a:extLst>
          </p:cNvPr>
          <p:cNvSpPr>
            <a:spLocks noGrp="1" noChangeArrowheads="1"/>
          </p:cNvSpPr>
          <p:nvPr>
            <p:ph type="body" orient="vert" idx="1"/>
          </p:nvPr>
        </p:nvSpPr>
        <p:spPr>
          <a:xfrm>
            <a:off x="4572000" y="1452563"/>
            <a:ext cx="4114800" cy="2697162"/>
          </a:xfrm>
        </p:spPr>
        <p:txBody>
          <a:bodyPr vert="horz"/>
          <a:lstStyle/>
          <a:p>
            <a:r>
              <a:rPr lang="en-US" altLang="ko-KR" sz="2700">
                <a:latin typeface="Times New Roman" panose="02020603050405020304" pitchFamily="18" charset="0"/>
                <a:ea typeface="굴림" panose="020B0600000101010101" pitchFamily="34" charset="-127"/>
                <a:cs typeface="Times New Roman" panose="02020603050405020304" pitchFamily="18" charset="0"/>
              </a:rPr>
              <a:t>As of 2010, while overhead workers represent less than 20% of all workers, their annual salary is over four times that of ordinary workers. </a:t>
            </a:r>
          </a:p>
        </p:txBody>
      </p:sp>
      <p:sp>
        <p:nvSpPr>
          <p:cNvPr id="10245" name="세로 텍스트 개체 틀 2">
            <a:extLst>
              <a:ext uri="{FF2B5EF4-FFF2-40B4-BE49-F238E27FC236}">
                <a16:creationId xmlns:a16="http://schemas.microsoft.com/office/drawing/2014/main" id="{12B5996E-DE8B-E74C-85BD-D00FD7D46067}"/>
              </a:ext>
            </a:extLst>
          </p:cNvPr>
          <p:cNvSpPr txBox="1">
            <a:spLocks noChangeArrowheads="1"/>
          </p:cNvSpPr>
          <p:nvPr/>
        </p:nvSpPr>
        <p:spPr bwMode="auto">
          <a:xfrm>
            <a:off x="457200" y="4508500"/>
            <a:ext cx="82296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latinLnBrk="1" hangingPunct="1"/>
            <a:r>
              <a:rPr lang="en-US" altLang="ko-KR" sz="2700">
                <a:latin typeface="Times New Roman" panose="02020603050405020304" pitchFamily="18" charset="0"/>
                <a:ea typeface="굴림" panose="020B0600000101010101" pitchFamily="34" charset="-127"/>
                <a:cs typeface="Times New Roman" panose="02020603050405020304" pitchFamily="18" charset="0"/>
              </a:rPr>
              <a:t>Back in 1964, while overhead workers also represented less than 20% of the workforce, their annual salary was only 2.3 times that of ordinary workers. </a:t>
            </a:r>
          </a:p>
          <a:p>
            <a:pPr eaLnBrk="1" latinLnBrk="1" hangingPunct="1">
              <a:buFontTx/>
              <a:buNone/>
            </a:pPr>
            <a:endParaRPr lang="en-US" altLang="ko-KR" sz="3200">
              <a:latin typeface="Times New Roman" panose="02020603050405020304" pitchFamily="18" charset="0"/>
              <a:ea typeface="굴림" panose="020B0600000101010101" pitchFamily="34" charset="-127"/>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제목 1">
            <a:extLst>
              <a:ext uri="{FF2B5EF4-FFF2-40B4-BE49-F238E27FC236}">
                <a16:creationId xmlns:a16="http://schemas.microsoft.com/office/drawing/2014/main" id="{77ABD6A1-978A-754D-8083-951305D5ECFD}"/>
              </a:ext>
            </a:extLst>
          </p:cNvPr>
          <p:cNvSpPr>
            <a:spLocks noGrp="1" noChangeArrowheads="1"/>
          </p:cNvSpPr>
          <p:nvPr>
            <p:ph type="title"/>
          </p:nvPr>
        </p:nvSpPr>
        <p:spPr/>
        <p:txBody>
          <a:bodyPr/>
          <a:lstStyle/>
          <a:p>
            <a:r>
              <a:rPr lang="en-US" altLang="ko-KR" b="1">
                <a:latin typeface="Times New Roman" panose="02020603050405020304" pitchFamily="18" charset="0"/>
                <a:ea typeface="굴림" panose="020B0600000101010101" pitchFamily="34" charset="-127"/>
                <a:cs typeface="Times New Roman" panose="02020603050405020304" pitchFamily="18" charset="0"/>
              </a:rPr>
              <a:t>Key features of the model</a:t>
            </a:r>
            <a:endParaRPr lang="ko-KR" altLang="en-US" b="1">
              <a:latin typeface="Times New Roman" panose="02020603050405020304" pitchFamily="18" charset="0"/>
              <a:ea typeface="굴림" panose="020B0600000101010101" pitchFamily="34" charset="-127"/>
              <a:cs typeface="Times New Roman" panose="02020603050405020304" pitchFamily="18" charset="0"/>
            </a:endParaRPr>
          </a:p>
        </p:txBody>
      </p:sp>
      <p:sp>
        <p:nvSpPr>
          <p:cNvPr id="11267" name="세로 텍스트 개체 틀 2">
            <a:extLst>
              <a:ext uri="{FF2B5EF4-FFF2-40B4-BE49-F238E27FC236}">
                <a16:creationId xmlns:a16="http://schemas.microsoft.com/office/drawing/2014/main" id="{C68FC4F8-1127-9341-8EA6-9684A06B176B}"/>
              </a:ext>
            </a:extLst>
          </p:cNvPr>
          <p:cNvSpPr>
            <a:spLocks noGrp="1" noChangeArrowheads="1"/>
          </p:cNvSpPr>
          <p:nvPr>
            <p:ph type="body" orient="vert" idx="1"/>
          </p:nvPr>
        </p:nvSpPr>
        <p:spPr/>
        <p:txBody>
          <a:bodyPr vert="horz"/>
          <a:lstStyle/>
          <a:p>
            <a:r>
              <a:rPr lang="en-US" altLang="ko-KR">
                <a:latin typeface="Times New Roman" panose="02020603050405020304" pitchFamily="18" charset="0"/>
                <a:ea typeface="굴림" panose="020B0600000101010101" pitchFamily="34" charset="-127"/>
                <a:cs typeface="Times New Roman" panose="02020603050405020304" pitchFamily="18" charset="0"/>
              </a:rPr>
              <a:t>Standard neo-Kaleckian model of growth and distribution, with no inventories, where supply adjusts to demand</a:t>
            </a:r>
          </a:p>
          <a:p>
            <a:r>
              <a:rPr lang="en-US" altLang="ko-KR">
                <a:latin typeface="Times New Roman" panose="02020603050405020304" pitchFamily="18" charset="0"/>
                <a:ea typeface="굴림" panose="020B0600000101010101" pitchFamily="34" charset="-127"/>
                <a:cs typeface="Times New Roman" panose="02020603050405020304" pitchFamily="18" charset="0"/>
              </a:rPr>
              <a:t>There is a distinction between direct labour (a variable cost) and overhead labour (a fixed cost)</a:t>
            </a:r>
          </a:p>
          <a:p>
            <a:r>
              <a:rPr lang="en-US" altLang="ko-KR">
                <a:latin typeface="Times New Roman" panose="02020603050405020304" pitchFamily="18" charset="0"/>
                <a:ea typeface="굴림" panose="020B0600000101010101" pitchFamily="34" charset="-127"/>
                <a:cs typeface="Times New Roman" panose="02020603050405020304" pitchFamily="18" charset="0"/>
              </a:rPr>
              <a:t>Direct labour does not save, while overhead labour saves and hence receives salaries and dividends (managers are also capitalists)</a:t>
            </a:r>
          </a:p>
          <a:p>
            <a:r>
              <a:rPr lang="en-US" altLang="ko-KR">
                <a:latin typeface="Times New Roman" panose="02020603050405020304" pitchFamily="18" charset="0"/>
                <a:ea typeface="굴림" panose="020B0600000101010101" pitchFamily="34" charset="-127"/>
                <a:cs typeface="Times New Roman" panose="02020603050405020304" pitchFamily="18" charset="0"/>
              </a:rPr>
              <a:t>Prices are set on the basis of normal-cost pricing, more precisely based on target-return pricing</a:t>
            </a:r>
          </a:p>
          <a:p>
            <a:r>
              <a:rPr lang="en-US" altLang="ko-KR">
                <a:latin typeface="Times New Roman" panose="02020603050405020304" pitchFamily="18" charset="0"/>
                <a:ea typeface="굴림" panose="020B0600000101010101" pitchFamily="34" charset="-127"/>
                <a:cs typeface="Times New Roman" panose="02020603050405020304" pitchFamily="18" charset="0"/>
              </a:rPr>
              <a:t>There is an autonomously growing consumption expenditure that does not by itself create production capacity (there is an endogenous average propensity to save despite constant marginal propensities to save out of salaries and profits)</a:t>
            </a:r>
          </a:p>
          <a:p>
            <a:endParaRPr lang="en-US" altLang="ko-KR">
              <a:latin typeface="Times New Roman" panose="02020603050405020304" pitchFamily="18" charset="0"/>
              <a:ea typeface="굴림" panose="020B0600000101010101" pitchFamily="34" charset="-127"/>
              <a:cs typeface="Times New Roman" panose="02020603050405020304" pitchFamily="18" charset="0"/>
            </a:endParaRPr>
          </a:p>
          <a:p>
            <a:endParaRPr lang="ko-KR" altLang="en-US">
              <a:latin typeface="Times New Roman" panose="02020603050405020304" pitchFamily="18" charset="0"/>
              <a:ea typeface="굴림" panose="020B0600000101010101" pitchFamily="34" charset="-127"/>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제목 1">
            <a:extLst>
              <a:ext uri="{FF2B5EF4-FFF2-40B4-BE49-F238E27FC236}">
                <a16:creationId xmlns:a16="http://schemas.microsoft.com/office/drawing/2014/main" id="{EB3E86D7-03C9-D647-9E00-6E3373D9857B}"/>
              </a:ext>
            </a:extLst>
          </p:cNvPr>
          <p:cNvSpPr>
            <a:spLocks noGrp="1" noChangeArrowheads="1"/>
          </p:cNvSpPr>
          <p:nvPr>
            <p:ph type="title"/>
          </p:nvPr>
        </p:nvSpPr>
        <p:spPr/>
        <p:txBody>
          <a:bodyPr/>
          <a:lstStyle/>
          <a:p>
            <a:r>
              <a:rPr lang="en-US" altLang="ko-KR">
                <a:latin typeface="Times New Roman" panose="02020603050405020304" pitchFamily="18" charset="0"/>
                <a:ea typeface="굴림" panose="020B0600000101010101" pitchFamily="34" charset="-127"/>
                <a:cs typeface="Times New Roman" panose="02020603050405020304" pitchFamily="18" charset="0"/>
              </a:rPr>
              <a:t>Managers (overhead labour) vs direct labour</a:t>
            </a:r>
            <a:endParaRPr lang="ko-KR" altLang="en-US">
              <a:latin typeface="Times New Roman" panose="02020603050405020304" pitchFamily="18" charset="0"/>
              <a:ea typeface="굴림" panose="020B0600000101010101" pitchFamily="34" charset="-127"/>
              <a:cs typeface="Times New Roman" panose="02020603050405020304" pitchFamily="18" charset="0"/>
            </a:endParaRPr>
          </a:p>
        </p:txBody>
      </p:sp>
      <p:sp>
        <p:nvSpPr>
          <p:cNvPr id="12291" name="세로 텍스트 개체 틀 2">
            <a:extLst>
              <a:ext uri="{FF2B5EF4-FFF2-40B4-BE49-F238E27FC236}">
                <a16:creationId xmlns:a16="http://schemas.microsoft.com/office/drawing/2014/main" id="{1BDF2BEB-204D-214B-8FE4-8D8C6E94F124}"/>
              </a:ext>
            </a:extLst>
          </p:cNvPr>
          <p:cNvSpPr>
            <a:spLocks noGrp="1" noChangeArrowheads="1"/>
          </p:cNvSpPr>
          <p:nvPr>
            <p:ph type="body" orient="vert" idx="1"/>
          </p:nvPr>
        </p:nvSpPr>
        <p:spPr/>
        <p:txBody>
          <a:bodyPr vert="horz"/>
          <a:lstStyle/>
          <a:p>
            <a:r>
              <a:rPr lang="en-US" altLang="ko-KR">
                <a:latin typeface="Times New Roman" panose="02020603050405020304" pitchFamily="18" charset="0"/>
                <a:ea typeface="굴림" panose="020B0600000101010101" pitchFamily="34" charset="-127"/>
                <a:cs typeface="Times New Roman" panose="02020603050405020304" pitchFamily="18" charset="0"/>
              </a:rPr>
              <a:t>Two strands in the literature splitting workers into managers and ordinary (direct) workers)</a:t>
            </a:r>
          </a:p>
          <a:p>
            <a:r>
              <a:rPr lang="en-US" altLang="ko-KR">
                <a:latin typeface="Times New Roman" panose="02020603050405020304" pitchFamily="18" charset="0"/>
                <a:ea typeface="굴림" panose="020B0600000101010101" pitchFamily="34" charset="-127"/>
                <a:cs typeface="Times New Roman" panose="02020603050405020304" pitchFamily="18" charset="0"/>
              </a:rPr>
              <a:t>Managers as another kind of direct labour:</a:t>
            </a:r>
          </a:p>
          <a:p>
            <a:pPr lvl="1"/>
            <a:r>
              <a:rPr lang="en-US" altLang="ko-KR">
                <a:latin typeface="Times New Roman" panose="02020603050405020304" pitchFamily="18" charset="0"/>
                <a:ea typeface="굴림" panose="020B0600000101010101" pitchFamily="34" charset="-127"/>
                <a:cs typeface="Times New Roman" panose="02020603050405020304" pitchFamily="18" charset="0"/>
              </a:rPr>
              <a:t>Dutt (2012), Tavani and Vasudevan (2014), Palley (2015, 2017), Ederer and Rehm (2020)</a:t>
            </a:r>
          </a:p>
          <a:p>
            <a:r>
              <a:rPr lang="en-US" altLang="ko-KR" b="1">
                <a:latin typeface="Times New Roman" panose="02020603050405020304" pitchFamily="18" charset="0"/>
                <a:ea typeface="굴림" panose="020B0600000101010101" pitchFamily="34" charset="-127"/>
                <a:cs typeface="Times New Roman" panose="02020603050405020304" pitchFamily="18" charset="0"/>
              </a:rPr>
              <a:t>Managers as an overhead cost:</a:t>
            </a:r>
          </a:p>
          <a:p>
            <a:pPr lvl="1"/>
            <a:r>
              <a:rPr lang="en-US" altLang="ko-KR">
                <a:latin typeface="Times New Roman" panose="02020603050405020304" pitchFamily="18" charset="0"/>
                <a:ea typeface="굴림" panose="020B0600000101010101" pitchFamily="34" charset="-127"/>
                <a:cs typeface="Times New Roman" panose="02020603050405020304" pitchFamily="18" charset="0"/>
              </a:rPr>
              <a:t>Asimakopulos (1970), Harris (1974), Rowthorn (1981), Kurz (1990), Nichols and Norton (1991), Lavoie (1992, 1995, 1996, 2009, 2014), Nikiforos (2017)</a:t>
            </a:r>
          </a:p>
        </p:txBody>
      </p:sp>
    </p:spTree>
  </p:cSld>
  <p:clrMapOvr>
    <a:masterClrMapping/>
  </p:clrMapOvr>
</p:sld>
</file>

<file path=ppt/theme/theme1.xml><?xml version="1.0" encoding="utf-8"?>
<a:theme xmlns:a="http://schemas.openxmlformats.org/drawingml/2006/main" name="Garnet">
  <a:themeElements>
    <a:clrScheme name="Garne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arn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Garne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arne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arne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arne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arn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arn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arn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866</TotalTime>
  <Words>1837</Words>
  <Application>Microsoft Macintosh PowerPoint</Application>
  <PresentationFormat>Pokaz na ekranie (4:3)</PresentationFormat>
  <Paragraphs>165</Paragraphs>
  <Slides>39</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39</vt:i4>
      </vt:variant>
    </vt:vector>
  </HeadingPairs>
  <TitlesOfParts>
    <vt:vector size="46" baseType="lpstr">
      <vt:lpstr>Times</vt:lpstr>
      <vt:lpstr>Arial</vt:lpstr>
      <vt:lpstr>Arial Black</vt:lpstr>
      <vt:lpstr>Times New Roman</vt:lpstr>
      <vt:lpstr>굴림</vt:lpstr>
      <vt:lpstr>CMR10</vt:lpstr>
      <vt:lpstr>Garnet</vt:lpstr>
      <vt:lpstr>Overhead labour costs in a neo-Kaleckian growth model with autonomous non-capacity creating expenditures</vt:lpstr>
      <vt:lpstr>Why overhead costs?</vt:lpstr>
      <vt:lpstr>Link with Kalecki</vt:lpstr>
      <vt:lpstr>Link with Steindl</vt:lpstr>
      <vt:lpstr>Link with Steindl</vt:lpstr>
      <vt:lpstr>Non-supervisory and supervisory workers Data based on Mohun (2014)</vt:lpstr>
      <vt:lpstr>Inequality of salaries of supervisory workers versus wages of non-supervisory workers</vt:lpstr>
      <vt:lpstr>Key features of the model</vt:lpstr>
      <vt:lpstr>Managers (overhead labour) vs direct labour</vt:lpstr>
      <vt:lpstr>Autonomously growing, non-capacity creating, expenditure</vt:lpstr>
      <vt:lpstr>Outline</vt:lpstr>
      <vt:lpstr>The model economy: pricing</vt:lpstr>
      <vt:lpstr>The model economy: pricing</vt:lpstr>
      <vt:lpstr>The model economy: income shares</vt:lpstr>
      <vt:lpstr>The model economy: income shares</vt:lpstr>
      <vt:lpstr>The model economy: corrected income share</vt:lpstr>
      <vt:lpstr>The model economy: saving function</vt:lpstr>
      <vt:lpstr>Short-run equilibrium</vt:lpstr>
      <vt:lpstr>Short-run equilibrium</vt:lpstr>
      <vt:lpstr>Short-run equilibrium, effect of an increase in the wage premium to managers</vt:lpstr>
      <vt:lpstr>The profit curve seen from the cost side</vt:lpstr>
      <vt:lpstr>The profit curve seen from the demand side</vt:lpstr>
      <vt:lpstr>Short-run equilibrium</vt:lpstr>
      <vt:lpstr>Short-run equilibrium</vt:lpstr>
      <vt:lpstr>Short-run equilibrium</vt:lpstr>
      <vt:lpstr>Short-run equilibrium, effect on an increase in the target rate of return on economic activity</vt:lpstr>
      <vt:lpstr>Short-run equilibrium, effect on an increase in the target rate of return on the profit share</vt:lpstr>
      <vt:lpstr>A higher target rate of return leads to a higher profit share, as expected</vt:lpstr>
      <vt:lpstr>But a higher target rate of return may generate a lower profit share</vt:lpstr>
      <vt:lpstr>Long-run equilibrium, definition</vt:lpstr>
      <vt:lpstr>Long-run equilibrium, stability conditions</vt:lpstr>
      <vt:lpstr>Long-run equilibrium, solutions</vt:lpstr>
      <vt:lpstr>Long-run equilibrium, solutions</vt:lpstr>
      <vt:lpstr>Long-run equilibrium, an increase in the target rate of return</vt:lpstr>
      <vt:lpstr>Long-run equilibrium, an increase in the wage premium  of managers</vt:lpstr>
      <vt:lpstr>Conclusion, neo-Kaleckian  vs neo-Goodwinian</vt:lpstr>
      <vt:lpstr>Conclusion, an alternative view</vt:lpstr>
      <vt:lpstr>Conclusion, an alternative view</vt:lpstr>
      <vt:lpstr>Final Conclusion</vt:lpstr>
    </vt:vector>
  </TitlesOfParts>
  <Company>University of Ottawa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Daniel Côté</dc:creator>
  <cp:lastModifiedBy>Gracjan Bachurewicz</cp:lastModifiedBy>
  <cp:revision>49</cp:revision>
  <dcterms:created xsi:type="dcterms:W3CDTF">2004-10-15T14:59:41Z</dcterms:created>
  <dcterms:modified xsi:type="dcterms:W3CDTF">2020-10-02T17:17:14Z</dcterms:modified>
</cp:coreProperties>
</file>